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5" r:id="rId4"/>
    <p:sldId id="258" r:id="rId5"/>
    <p:sldId id="261" r:id="rId6"/>
    <p:sldId id="259" r:id="rId7"/>
    <p:sldId id="267" r:id="rId8"/>
    <p:sldId id="268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69" r:id="rId17"/>
    <p:sldId id="270" r:id="rId18"/>
    <p:sldId id="271" r:id="rId19"/>
    <p:sldId id="272" r:id="rId20"/>
    <p:sldId id="273" r:id="rId21"/>
    <p:sldId id="278" r:id="rId22"/>
    <p:sldId id="298" r:id="rId23"/>
    <p:sldId id="299" r:id="rId24"/>
    <p:sldId id="300" r:id="rId25"/>
    <p:sldId id="297" r:id="rId26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örkem Güngör" initials="GG" lastIdx="1" clrIdx="0">
    <p:extLst>
      <p:ext uri="{19B8F6BF-5375-455C-9EA6-DF929625EA0E}">
        <p15:presenceInfo xmlns:p15="http://schemas.microsoft.com/office/powerpoint/2012/main" userId="Görkem Güngö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258" autoAdjust="0"/>
  </p:normalViewPr>
  <p:slideViewPr>
    <p:cSldViewPr snapToGrid="0">
      <p:cViewPr varScale="1">
        <p:scale>
          <a:sx n="74" d="100"/>
          <a:sy n="74" d="100"/>
        </p:scale>
        <p:origin x="117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83773-C69E-463F-A6E6-E533FFE63908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D011F-53FD-4C46-82A0-099369698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Pimmer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Kushin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Mastrucci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 (2019).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ix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ixmp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cross-cutting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Software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2018), 143–156. https://doi.org/10.1016/j.envsoft.2018.11.012</a:t>
            </a:r>
          </a:p>
          <a:p>
            <a:endParaRPr lang="tr-TR" dirty="0"/>
          </a:p>
          <a:p>
            <a:r>
              <a:rPr lang="tr-TR" dirty="0"/>
              <a:t>https://youtu.be/vJ6G0ry884Y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7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Patrão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Moura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&amp;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Almeida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T. (2021).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Smart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1420–1436. https://doi.org/10.3390/smartcities4040075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Fan, Y.,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China’s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petroleum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Cleaner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124482. https://doi.org/10.1016/j.jclepro.2020.124482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0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Mastrucci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Ruijven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Poblete-Cazenave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Pachauri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(2021).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CO2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(3–4), 14. https://doi.org/10.1007/s10584-021-03229-3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53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non-fossil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220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119644. https://doi.org/10.1016/j.energy.2020.119644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6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de A.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Diaby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Byrne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Filho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W. L.,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S.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seawater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desalination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seawater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desalination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https://doi.org/10.1016/j.scs.2021.103257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Ghadaksaz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Saboohi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 (2020).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Iran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GHG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Reviews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100541. https://doi.org/10.1016/j.esr.2020.100541</a:t>
            </a:r>
          </a:p>
          <a:p>
            <a:r>
              <a:rPr lang="tr-TR" dirty="0"/>
              <a:t>STPP: </a:t>
            </a:r>
            <a:r>
              <a:rPr lang="tr-TR" dirty="0" err="1"/>
              <a:t>Steam</a:t>
            </a:r>
            <a:r>
              <a:rPr lang="tr-TR" dirty="0"/>
              <a:t> türbine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plant</a:t>
            </a:r>
            <a:r>
              <a:rPr lang="tr-TR" dirty="0"/>
              <a:t>, GTPP: </a:t>
            </a:r>
            <a:r>
              <a:rPr lang="tr-TR" dirty="0" err="1"/>
              <a:t>gas</a:t>
            </a:r>
            <a:r>
              <a:rPr lang="tr-TR" dirty="0"/>
              <a:t> </a:t>
            </a:r>
            <a:r>
              <a:rPr lang="tr-TR" dirty="0" err="1"/>
              <a:t>turbine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plant</a:t>
            </a:r>
            <a:r>
              <a:rPr lang="tr-TR" dirty="0"/>
              <a:t>, CCPP: </a:t>
            </a:r>
            <a:r>
              <a:rPr lang="tr-TR" dirty="0" err="1"/>
              <a:t>combined</a:t>
            </a:r>
            <a:r>
              <a:rPr lang="tr-TR" dirty="0"/>
              <a:t> </a:t>
            </a:r>
            <a:r>
              <a:rPr lang="tr-TR" dirty="0" err="1"/>
              <a:t>cycle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plant</a:t>
            </a:r>
            <a:r>
              <a:rPr lang="tr-TR" dirty="0"/>
              <a:t>, GPRT: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7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Parkinson,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Burek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Diuana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Ilyas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Staffell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Pfenninger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Muhammad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Schaeffer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Wada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Djilali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(2020).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(NEST) v1.0: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multi-scale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Geoscientific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(3), 1095–1121. https://doi.org/10.5194/gmd-13-1095-2020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4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Zijian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Changyi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Fangxin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TAN, X., ZHAO, Z., LIU, C., ZHANG, S., CHEN, X., HOU, F., YANG, F., &amp; GUO, F. (2019). Energy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MESSAGEix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JOURNAL OF URBAN AND ENVIRONMENTAL STUDIES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1950016. https://doi.org/10.1142/S2345748119500167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62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Orthofer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 (2019). South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Africa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Paris—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Fracking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NDCs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Frontiers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Energy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https://doi.org/10.3389/fenrg.2019.00020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75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ICE: </a:t>
            </a:r>
            <a:r>
              <a:rPr lang="tr-TR" dirty="0" err="1"/>
              <a:t>internal</a:t>
            </a:r>
            <a:r>
              <a:rPr lang="tr-TR" dirty="0"/>
              <a:t> </a:t>
            </a:r>
            <a:r>
              <a:rPr lang="tr-TR" dirty="0" err="1"/>
              <a:t>combustion</a:t>
            </a:r>
            <a:r>
              <a:rPr lang="tr-TR" dirty="0"/>
              <a:t> engine, PHEV: </a:t>
            </a:r>
            <a:r>
              <a:rPr lang="tr-TR" dirty="0" err="1"/>
              <a:t>plug</a:t>
            </a:r>
            <a:r>
              <a:rPr lang="tr-TR" dirty="0"/>
              <a:t>-in </a:t>
            </a:r>
            <a:r>
              <a:rPr lang="tr-TR" dirty="0" err="1"/>
              <a:t>hybrid</a:t>
            </a:r>
            <a:r>
              <a:rPr lang="tr-TR" dirty="0"/>
              <a:t> </a:t>
            </a:r>
            <a:r>
              <a:rPr lang="tr-TR" dirty="0" err="1"/>
              <a:t>electric</a:t>
            </a:r>
            <a:r>
              <a:rPr lang="tr-TR" dirty="0"/>
              <a:t> </a:t>
            </a:r>
            <a:r>
              <a:rPr lang="tr-TR" dirty="0" err="1"/>
              <a:t>vehicles</a:t>
            </a:r>
            <a:r>
              <a:rPr lang="tr-TR" dirty="0"/>
              <a:t>, BEV: </a:t>
            </a:r>
            <a:r>
              <a:rPr lang="tr-TR" dirty="0" err="1"/>
              <a:t>battery-electric</a:t>
            </a:r>
            <a:r>
              <a:rPr lang="tr-TR" dirty="0"/>
              <a:t> </a:t>
            </a:r>
            <a:r>
              <a:rPr lang="tr-TR" dirty="0" err="1"/>
              <a:t>vehicles</a:t>
            </a:r>
            <a:r>
              <a:rPr lang="tr-TR" dirty="0"/>
              <a:t>, FCV: </a:t>
            </a:r>
            <a:r>
              <a:rPr lang="tr-TR" dirty="0" err="1"/>
              <a:t>fuel-cell</a:t>
            </a:r>
            <a:r>
              <a:rPr lang="tr-TR" dirty="0"/>
              <a:t> </a:t>
            </a:r>
            <a:r>
              <a:rPr lang="tr-TR" dirty="0" err="1"/>
              <a:t>vehicles</a:t>
            </a:r>
            <a:endParaRPr lang="tr-TR" dirty="0"/>
          </a:p>
          <a:p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L., Wilson,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Pettifor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Ramea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Bertram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Lin, Z.,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Edelenbosch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 Y.,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Fujisawa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(2017).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Transportation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D: Transport and Environment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322–342. https://doi.org/10.1016/j.trd.2016.04.003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https://github.com/iiasa/ixmp/issues/436</a:t>
            </a:r>
          </a:p>
          <a:p>
            <a:r>
              <a:rPr lang="tr-TR" dirty="0"/>
              <a:t>https://docs.messageix.org/en/stable/</a:t>
            </a:r>
          </a:p>
          <a:p>
            <a:r>
              <a:rPr lang="tr-TR" dirty="0"/>
              <a:t>https://iiasa.github.io/ene-present.github.io/cnrs-2018/#/6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83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https://news.mit.edu/2015/optimizing-optimization-algorithms-0121</a:t>
            </a:r>
          </a:p>
          <a:p>
            <a:r>
              <a:rPr lang="tr-TR" dirty="0"/>
              <a:t>https://www.researchgate.net/figure/Socio-economic-optimization-of-network-security_fig1_306355031</a:t>
            </a:r>
          </a:p>
          <a:p>
            <a:r>
              <a:rPr lang="tr-TR" dirty="0"/>
              <a:t>https://www.mdpi.com/2079-9292/8/7/799/htm</a:t>
            </a:r>
          </a:p>
          <a:p>
            <a:r>
              <a:rPr lang="tr-TR" dirty="0"/>
              <a:t>https://user.eng.umd.edu/~austin/ence202.d/optimization.html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4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REST: </a:t>
            </a:r>
            <a:r>
              <a:rPr lang="tr-TR" dirty="0" err="1"/>
              <a:t>representational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 transfer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8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9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Kikstra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Vinca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Lovat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Boza-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Ruijven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Wilson,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(2021).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mitigation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COVID-19-related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(12), 1114–1123. https://doi.org/10.1038/s41560-021-00904-8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Aleluia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Reis,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Baptista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Bertram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Després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Drouet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den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Elzen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Fragkos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Fujimori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Grant, N.,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Harmsen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Keramidas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Köberle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Kriegler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E., Malik, A.,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Mittal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Oshiro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…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Vuuren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P. (2021). Global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roll-out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comprehensive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Communications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(1), 6419. https://doi.org/10.1038/s41467-021-26595-z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Zhou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(2019).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Europe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RESEARCH LETTERS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(5), 054017. https://doi.org/10.1088/1748-9326/ab0dd8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18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Grubler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A., Wilson, C.,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N., Boza-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Krey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McCollum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L.,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Riahi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Rogelj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De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Stercke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Cullen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J., Frank, S.,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Gidden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Havlík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Huppmann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Kiesewetter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Rafaj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P., … Valin, H. (2018).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1.5 °C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emission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(6), 515–527. https://doi.org/10.1038/s41560-018-0172-6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B., &amp;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Syri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(2015).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Renewable and Sustainable Energy Reviews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569–596. https://doi.org/10.1016/j.rser.2014.10.011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D011F-53FD-4C46-82A0-099369698B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2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2 PowerPoint title banner_v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87680" y="4350077"/>
            <a:ext cx="11216640" cy="914400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487680" y="3108958"/>
            <a:ext cx="11216640" cy="914401"/>
          </a:xfrm>
        </p:spPr>
        <p:txBody>
          <a:bodyPr anchor="t"/>
          <a:lstStyle>
            <a:lvl1pPr algn="ctr"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5342818"/>
            <a:ext cx="12192000" cy="151518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indent="-219075"/>
            <a:endParaRPr lang="en-US" sz="180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AF34F12-6531-4803-A86E-3D09C7C2D6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8" y="1694266"/>
            <a:ext cx="3153103" cy="8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371600"/>
            <a:ext cx="11216640" cy="493776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2011680"/>
            <a:ext cx="11216640" cy="1371600"/>
          </a:xfrm>
        </p:spPr>
        <p:txBody>
          <a:bodyPr anchor="ctr"/>
          <a:lstStyle>
            <a:lvl1pPr algn="ctr">
              <a:defRPr sz="3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3383280"/>
            <a:ext cx="11216640" cy="1554480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</p:spTree>
    <p:extLst>
      <p:ext uri="{BB962C8B-B14F-4D97-AF65-F5344CB8AC3E}">
        <p14:creationId xmlns:p14="http://schemas.microsoft.com/office/powerpoint/2010/main" val="16152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71600"/>
            <a:ext cx="5486400" cy="493553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880"/>
            <a:ext cx="11216640" cy="9144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68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71600"/>
            <a:ext cx="54864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103120"/>
            <a:ext cx="54864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49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Başlık v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82563"/>
            <a:ext cx="11216640" cy="914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87680" y="1371600"/>
            <a:ext cx="11216640" cy="4935538"/>
          </a:xfrm>
        </p:spPr>
        <p:txBody>
          <a:bodyPr/>
          <a:lstStyle/>
          <a:p>
            <a:r>
              <a:rPr lang="tr-TR"/>
              <a:t>Grafik eklemek için simgeye tıklayın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1219200" cy="10972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9CCFF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219075" indent="-219075"/>
            <a:endParaRPr lang="en-US" sz="160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5689601" y="6594476"/>
            <a:ext cx="81068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fld id="{324FBA8B-C479-4BF9-A515-8ED623D42A4A}" type="slidenum">
              <a:rPr lang="en-US" sz="1000">
                <a:solidFill>
                  <a:srgbClr val="4D4D4D"/>
                </a:solidFill>
              </a:rPr>
              <a:pPr/>
              <a:t>‹#›</a:t>
            </a:fld>
            <a:endParaRPr lang="en-US" sz="1000">
              <a:solidFill>
                <a:srgbClr val="4D4D4D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7680" y="182563"/>
            <a:ext cx="1121664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680" y="1371600"/>
            <a:ext cx="1121664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9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400">
          <a:solidFill>
            <a:srgbClr val="000000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•"/>
        <a:defRPr sz="2400">
          <a:solidFill>
            <a:srgbClr val="000000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ungor@enerji.gov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anaconda.com/products/distribution" TargetMode="External"/><Relationship Id="rId7" Type="http://schemas.openxmlformats.org/officeDocument/2006/relationships/hyperlink" Target="https://docs.messageix.org/en/stable/instal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vJ6G0ry884Y" TargetMode="External"/><Relationship Id="rId5" Type="http://schemas.openxmlformats.org/officeDocument/2006/relationships/hyperlink" Target="https://www.gams.com/download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docs.conda.io/en/latest/miniconda.html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2128B945-EBC8-47C8-AB68-DCB0FBE38E2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tr-TR" dirty="0"/>
              <a:t>Görkem Güngör</a:t>
            </a:r>
          </a:p>
          <a:p>
            <a:r>
              <a:rPr lang="tr-TR" dirty="0"/>
              <a:t>E-mail: </a:t>
            </a:r>
            <a:r>
              <a:rPr lang="tr-TR" dirty="0">
                <a:hlinkClick r:id="rId2"/>
              </a:rPr>
              <a:t>ggungor@enerji.gov.tr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Unvan 2">
            <a:extLst>
              <a:ext uri="{FF2B5EF4-FFF2-40B4-BE49-F238E27FC236}">
                <a16:creationId xmlns:a16="http://schemas.microsoft.com/office/drawing/2014/main" id="{1C7CB7C3-F74A-4993-96B3-0AD2DB335D73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/>
              <a:t> MESSAGE-ix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874C7B-4B2B-4C89-94D1-3834286C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Scenario</a:t>
            </a:r>
            <a:r>
              <a:rPr lang="tr-TR" dirty="0"/>
              <a:t> Analysis: M</a:t>
            </a:r>
            <a:r>
              <a:rPr lang="en-US" dirty="0" err="1"/>
              <a:t>eeting</a:t>
            </a:r>
            <a:r>
              <a:rPr lang="en-US" dirty="0"/>
              <a:t> the 1.5 °C target and</a:t>
            </a:r>
            <a:r>
              <a:rPr lang="tr-TR" dirty="0"/>
              <a:t> </a:t>
            </a:r>
            <a:r>
              <a:rPr lang="tr-TR" dirty="0" err="1"/>
              <a:t>SDGs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4A176C-4E84-411F-A2B0-8392C9A23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050236" cy="4935538"/>
          </a:xfrm>
        </p:spPr>
        <p:txBody>
          <a:bodyPr/>
          <a:lstStyle/>
          <a:p>
            <a:r>
              <a:rPr lang="en-US" sz="2400" dirty="0"/>
              <a:t>Extension of IIASA GEA study for Low Energy Demand (LED) scenario </a:t>
            </a:r>
            <a:endParaRPr lang="tr-TR" sz="2400" dirty="0"/>
          </a:p>
          <a:p>
            <a:r>
              <a:rPr lang="tr-TR" sz="2400" dirty="0"/>
              <a:t>S</a:t>
            </a:r>
            <a:r>
              <a:rPr lang="en-US" sz="2400" dirty="0" err="1"/>
              <a:t>upply</a:t>
            </a:r>
            <a:r>
              <a:rPr lang="en-US" sz="2400" dirty="0"/>
              <a:t> side investments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reduced</a:t>
            </a:r>
            <a:r>
              <a:rPr lang="tr-TR" sz="2400" dirty="0"/>
              <a:t> </a:t>
            </a:r>
            <a:r>
              <a:rPr lang="en-US" sz="2400" dirty="0"/>
              <a:t>with socio-economical transition of useful energy demand.</a:t>
            </a:r>
            <a:endParaRPr lang="tr-TR" sz="2400" dirty="0"/>
          </a:p>
          <a:p>
            <a:r>
              <a:rPr lang="tr-TR" sz="2400" dirty="0"/>
              <a:t>E</a:t>
            </a:r>
            <a:r>
              <a:rPr lang="en-US" sz="2400" dirty="0" err="1"/>
              <a:t>nergy</a:t>
            </a:r>
            <a:r>
              <a:rPr lang="en-US" sz="2400" dirty="0"/>
              <a:t> efficiency is the key</a:t>
            </a:r>
            <a:r>
              <a:rPr lang="tr-TR" sz="2400" dirty="0"/>
              <a:t> </a:t>
            </a:r>
            <a:r>
              <a:rPr lang="en-US" sz="2400" dirty="0"/>
              <a:t>to achieving a range of climate and development goals synergistically</a:t>
            </a:r>
            <a:endParaRPr lang="tr-TR" sz="2400" dirty="0"/>
          </a:p>
          <a:p>
            <a:r>
              <a:rPr lang="en-US" sz="2400" dirty="0"/>
              <a:t>LED outcomes translate into important benefits for </a:t>
            </a:r>
            <a:r>
              <a:rPr lang="tr-TR" sz="2400" dirty="0" err="1"/>
              <a:t>SDGs</a:t>
            </a:r>
            <a:r>
              <a:rPr lang="tr-TR" sz="2400" dirty="0"/>
              <a:t> on </a:t>
            </a:r>
            <a:r>
              <a:rPr lang="en-US" sz="2400" dirty="0"/>
              <a:t>poverty, hunger, health, energy, climate and oceans, and land</a:t>
            </a:r>
            <a:endParaRPr lang="tr-TR" sz="24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E5A53E75-72EB-41B3-9D2A-574BA42286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37915" y="1870247"/>
            <a:ext cx="6167438" cy="393824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14518FE-76A8-4E9D-8D84-3A7DB39B1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914" y="1371600"/>
            <a:ext cx="6257495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345412-A059-4A6B-A9F0-3415B019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Energy and </a:t>
            </a:r>
            <a:r>
              <a:rPr lang="tr-TR" dirty="0" err="1"/>
              <a:t>Water</a:t>
            </a:r>
            <a:r>
              <a:rPr lang="tr-TR" dirty="0"/>
              <a:t> Security in Central </a:t>
            </a:r>
            <a:r>
              <a:rPr lang="tr-TR" dirty="0" err="1"/>
              <a:t>Asia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1FA652-EE0D-4A00-AA9B-0286FF90B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paper illustrates the usage of seasonal pumped hydro storage plants in upstream and downstream countries of Central Asia for optimization of energy and water usage. </a:t>
            </a:r>
            <a:endParaRPr lang="tr-TR" sz="2400" dirty="0"/>
          </a:p>
          <a:p>
            <a:r>
              <a:rPr lang="en-US" sz="2400" dirty="0"/>
              <a:t>The water cycle in Central Asia is also sensitive to demands for agriculture and supply from glazier which are vuln</a:t>
            </a:r>
            <a:r>
              <a:rPr lang="tr-TR" sz="2400" dirty="0"/>
              <a:t>e</a:t>
            </a:r>
            <a:r>
              <a:rPr lang="en-US" sz="2400" dirty="0" err="1"/>
              <a:t>rable</a:t>
            </a:r>
            <a:r>
              <a:rPr lang="en-US" sz="2400" dirty="0"/>
              <a:t> against climate change.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FDB3B9-62CD-4F96-924A-B85238233F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4079" y="1229477"/>
            <a:ext cx="5666164" cy="52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5807BB-F234-4385-81EF-9EC6B2D8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Energy </a:t>
            </a:r>
            <a:r>
              <a:rPr lang="tr-TR" dirty="0" err="1"/>
              <a:t>Efficiency</a:t>
            </a:r>
            <a:r>
              <a:rPr lang="tr-TR" dirty="0"/>
              <a:t> in Smart </a:t>
            </a:r>
            <a:r>
              <a:rPr lang="tr-TR" dirty="0" err="1"/>
              <a:t>Cities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57734E-E41B-4624-8BA3-1EC7EBF7F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06216" cy="4935538"/>
          </a:xfrm>
        </p:spPr>
        <p:txBody>
          <a:bodyPr/>
          <a:lstStyle/>
          <a:p>
            <a:r>
              <a:rPr lang="en-US" sz="2400" dirty="0"/>
              <a:t>The paper reviews the open-source energy modeling tools for city energy systems analysis. </a:t>
            </a:r>
            <a:endParaRPr lang="tr-TR" sz="2400" dirty="0"/>
          </a:p>
          <a:p>
            <a:r>
              <a:rPr lang="en-US" sz="2400" dirty="0"/>
              <a:t>The criteria could be considered together with the FAIR principle which the author did not mention. </a:t>
            </a:r>
            <a:endParaRPr lang="tr-TR" sz="2400" dirty="0"/>
          </a:p>
          <a:p>
            <a:r>
              <a:rPr lang="en-US" sz="2400" dirty="0"/>
              <a:t>The sorting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distribute</a:t>
            </a:r>
            <a:r>
              <a:rPr lang="tr-TR" sz="2400" dirty="0"/>
              <a:t> model </a:t>
            </a:r>
            <a:r>
              <a:rPr lang="tr-TR" sz="2400" dirty="0" err="1"/>
              <a:t>alternatives</a:t>
            </a:r>
            <a:r>
              <a:rPr lang="tr-TR" sz="2400" dirty="0"/>
              <a:t> </a:t>
            </a:r>
            <a:r>
              <a:rPr lang="en-US" sz="2400" dirty="0"/>
              <a:t>using a multiple-criteria decision method </a:t>
            </a:r>
            <a:r>
              <a:rPr lang="tr-TR" sz="2400" dirty="0" err="1"/>
              <a:t>includes</a:t>
            </a:r>
            <a:r>
              <a:rPr lang="en-US" sz="2400" dirty="0"/>
              <a:t> energy efficiency, demand response measures, open-source</a:t>
            </a:r>
            <a:r>
              <a:rPr lang="tr-TR" sz="2400" dirty="0"/>
              <a:t>/</a:t>
            </a:r>
            <a:r>
              <a:rPr lang="en-US" sz="2400" dirty="0"/>
              <a:t>paid model and geographic coverage.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54C5F5A-530E-4B56-B480-D3DD666A9E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895" y="1575280"/>
            <a:ext cx="6591003" cy="37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AE2C4E-0CA8-4A8E-B1E0-B757117F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Climate</a:t>
            </a:r>
            <a:r>
              <a:rPr lang="tr-TR" dirty="0"/>
              <a:t> </a:t>
            </a:r>
            <a:r>
              <a:rPr lang="tr-TR" dirty="0" err="1"/>
              <a:t>Mitigation</a:t>
            </a:r>
            <a:r>
              <a:rPr lang="tr-TR" dirty="0"/>
              <a:t> of </a:t>
            </a:r>
            <a:r>
              <a:rPr lang="tr-TR" dirty="0" err="1"/>
              <a:t>China’s</a:t>
            </a:r>
            <a:r>
              <a:rPr lang="tr-TR" dirty="0"/>
              <a:t> </a:t>
            </a:r>
            <a:r>
              <a:rPr lang="tr-TR" dirty="0" err="1"/>
              <a:t>Petroleum</a:t>
            </a:r>
            <a:r>
              <a:rPr lang="tr-TR" dirty="0"/>
              <a:t> </a:t>
            </a:r>
            <a:r>
              <a:rPr lang="tr-TR" dirty="0" err="1"/>
              <a:t>Industry</a:t>
            </a:r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C2231E-B5BD-4F85-BD95-8CA4AF1EE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590508" cy="4935538"/>
          </a:xfrm>
        </p:spPr>
        <p:txBody>
          <a:bodyPr/>
          <a:lstStyle/>
          <a:p>
            <a:r>
              <a:rPr lang="en-US" sz="2400" dirty="0"/>
              <a:t>Development of an oil refinery model from well-to-wheels using </a:t>
            </a:r>
            <a:r>
              <a:rPr lang="en-US" sz="2400" dirty="0" err="1"/>
              <a:t>MESSAGEix</a:t>
            </a:r>
            <a:r>
              <a:rPr lang="en-US" sz="2400" dirty="0"/>
              <a:t> for China</a:t>
            </a:r>
            <a:endParaRPr lang="tr-TR" sz="2400" dirty="0"/>
          </a:p>
          <a:p>
            <a:r>
              <a:rPr lang="tr-TR" sz="2400" dirty="0"/>
              <a:t>Analysis of </a:t>
            </a:r>
            <a:r>
              <a:rPr lang="en-US" sz="2400" dirty="0"/>
              <a:t>strategies for deep decarbonization using energy and water efficiency improvements.</a:t>
            </a:r>
            <a:endParaRPr lang="tr-TR" sz="2400" dirty="0"/>
          </a:p>
          <a:p>
            <a:r>
              <a:rPr lang="tr-TR" sz="2400" dirty="0"/>
              <a:t>E</a:t>
            </a:r>
            <a:r>
              <a:rPr lang="en-US" sz="2400" dirty="0" err="1"/>
              <a:t>nergy</a:t>
            </a:r>
            <a:r>
              <a:rPr lang="en-US" sz="2400" dirty="0"/>
              <a:t> efficiency measures and a carbon price are necessary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endParaRPr lang="tr-TR" sz="2400" dirty="0"/>
          </a:p>
          <a:p>
            <a:r>
              <a:rPr lang="tr-TR" sz="2400" dirty="0"/>
              <a:t>C</a:t>
            </a:r>
            <a:r>
              <a:rPr lang="en-US" sz="2400" dirty="0" err="1"/>
              <a:t>arbon</a:t>
            </a:r>
            <a:r>
              <a:rPr lang="en-US" sz="2400" dirty="0"/>
              <a:t> capture and storage could have a direct effect on CO2 emission reduction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A3EBC67-B368-4EFF-8B4E-D0973BE38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78187" y="1615626"/>
            <a:ext cx="6827401" cy="36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5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8EF94D-BF1A-437C-A8D7-7D970315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Residential</a:t>
            </a:r>
            <a:r>
              <a:rPr lang="tr-TR" dirty="0"/>
              <a:t> </a:t>
            </a:r>
            <a:r>
              <a:rPr lang="tr-TR" dirty="0" err="1"/>
              <a:t>Heating</a:t>
            </a:r>
            <a:r>
              <a:rPr lang="tr-TR" dirty="0"/>
              <a:t> and </a:t>
            </a:r>
            <a:r>
              <a:rPr lang="tr-TR" dirty="0" err="1"/>
              <a:t>Cooling</a:t>
            </a:r>
            <a:r>
              <a:rPr lang="tr-TR" dirty="0"/>
              <a:t> </a:t>
            </a:r>
            <a:r>
              <a:rPr lang="tr-TR" dirty="0" err="1"/>
              <a:t>Scenarios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4F9983-7166-4934-9D02-C54FD563C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457808" cy="4935538"/>
          </a:xfrm>
        </p:spPr>
        <p:txBody>
          <a:bodyPr/>
          <a:lstStyle/>
          <a:p>
            <a:r>
              <a:rPr lang="en-US" sz="2400" dirty="0"/>
              <a:t>This paper presents the results of building sector model for the world based on SSPs and considering both heating-cooling and building stock turnover.</a:t>
            </a: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rapid turnover of buildings in </a:t>
            </a:r>
            <a:r>
              <a:rPr lang="tr-TR" sz="2400" dirty="0" err="1"/>
              <a:t>Centrally</a:t>
            </a:r>
            <a:r>
              <a:rPr lang="tr-TR" sz="2400" dirty="0"/>
              <a:t> </a:t>
            </a:r>
            <a:r>
              <a:rPr lang="tr-TR" sz="2400" dirty="0" err="1"/>
              <a:t>Planned</a:t>
            </a:r>
            <a:r>
              <a:rPr lang="tr-TR" sz="2400" dirty="0"/>
              <a:t> </a:t>
            </a:r>
            <a:r>
              <a:rPr lang="tr-TR" sz="2400" dirty="0" err="1"/>
              <a:t>Asia</a:t>
            </a:r>
            <a:r>
              <a:rPr lang="en-US" sz="2400" dirty="0"/>
              <a:t> requires addressing energy efficiency primarily in new construction</a:t>
            </a:r>
            <a:endParaRPr lang="tr-TR" sz="2400" dirty="0"/>
          </a:p>
          <a:p>
            <a:r>
              <a:rPr lang="tr-TR" sz="2400" dirty="0"/>
              <a:t>R</a:t>
            </a:r>
            <a:r>
              <a:rPr lang="en-US" sz="2400" dirty="0" err="1"/>
              <a:t>enovations</a:t>
            </a:r>
            <a:r>
              <a:rPr lang="en-US" sz="2400" dirty="0"/>
              <a:t> are key in the global north due to slower building replacement rates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62EA906-C161-4421-AB94-9640FCA36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3829" y="1664977"/>
            <a:ext cx="6697074" cy="405324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6142D36-73AD-42F9-BAD6-952D35831D5A}"/>
              </a:ext>
            </a:extLst>
          </p:cNvPr>
          <p:cNvSpPr txBox="1"/>
          <p:nvPr/>
        </p:nvSpPr>
        <p:spPr>
          <a:xfrm>
            <a:off x="6096000" y="5718219"/>
            <a:ext cx="5764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</a:t>
            </a:r>
            <a:r>
              <a:rPr lang="en-US" sz="1100" baseline="-25000" dirty="0"/>
              <a:t>2</a:t>
            </a:r>
            <a:r>
              <a:rPr lang="en-US" sz="1100" dirty="0"/>
              <a:t> emissions in the base year (2015) and for SSP1-3 (2050) in the global north and south: breakdown by energy efficiency cohort (top panel) and fuels (bottom panel)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02868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105F03-FA59-418F-9CC5-7A71FB12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Future</a:t>
            </a:r>
            <a:r>
              <a:rPr lang="tr-TR" dirty="0"/>
              <a:t> of </a:t>
            </a:r>
            <a:r>
              <a:rPr lang="tr-TR" dirty="0" err="1"/>
              <a:t>Coal</a:t>
            </a:r>
            <a:r>
              <a:rPr lang="tr-TR" dirty="0"/>
              <a:t> </a:t>
            </a:r>
            <a:r>
              <a:rPr lang="tr-TR" dirty="0" err="1"/>
              <a:t>Supply</a:t>
            </a:r>
            <a:r>
              <a:rPr lang="tr-TR" dirty="0"/>
              <a:t> in </a:t>
            </a:r>
            <a:r>
              <a:rPr lang="tr-TR" dirty="0" err="1"/>
              <a:t>China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F881DF-685D-4B95-A888-7BC5E672A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676749" cy="4935538"/>
          </a:xfrm>
        </p:spPr>
        <p:txBody>
          <a:bodyPr/>
          <a:lstStyle/>
          <a:p>
            <a:r>
              <a:rPr lang="en-US" sz="2400" dirty="0"/>
              <a:t>The paper provides a scenario analysis for coal demand in China considering </a:t>
            </a:r>
            <a:r>
              <a:rPr lang="tr-TR" sz="2400" dirty="0" err="1"/>
              <a:t>baseline</a:t>
            </a:r>
            <a:r>
              <a:rPr lang="en-US" sz="2400" dirty="0"/>
              <a:t> and carbon tax pathways.</a:t>
            </a:r>
            <a:endParaRPr lang="tr-TR" sz="2400" dirty="0"/>
          </a:p>
          <a:p>
            <a:r>
              <a:rPr lang="en-US" sz="2400" dirty="0"/>
              <a:t>The results of the optimization model reveal that national raw coal production in China will peak in 2030 at 3791 Mt under the</a:t>
            </a:r>
            <a:r>
              <a:rPr lang="tr-TR" sz="2400" dirty="0"/>
              <a:t> </a:t>
            </a:r>
            <a:r>
              <a:rPr lang="tr-TR" sz="2400" dirty="0" err="1"/>
              <a:t>baseline</a:t>
            </a:r>
            <a:r>
              <a:rPr lang="tr-TR" sz="2400" dirty="0"/>
              <a:t> </a:t>
            </a:r>
            <a:r>
              <a:rPr lang="tr-TR" sz="2400" dirty="0" err="1"/>
              <a:t>scenario</a:t>
            </a:r>
            <a:endParaRPr lang="tr-TR" sz="2400" dirty="0"/>
          </a:p>
          <a:p>
            <a:r>
              <a:rPr lang="tr-TR" sz="2400" dirty="0"/>
              <a:t>C</a:t>
            </a:r>
            <a:r>
              <a:rPr lang="en-US" sz="2400" dirty="0" err="1"/>
              <a:t>arbon</a:t>
            </a:r>
            <a:r>
              <a:rPr lang="en-US" sz="2400" dirty="0"/>
              <a:t> price </a:t>
            </a:r>
            <a:r>
              <a:rPr lang="tr-TR" sz="2400" dirty="0"/>
              <a:t>and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development</a:t>
            </a:r>
            <a:r>
              <a:rPr lang="tr-TR" sz="2400" dirty="0"/>
              <a:t> of </a:t>
            </a:r>
            <a:r>
              <a:rPr lang="tr-TR" sz="2400" dirty="0" err="1"/>
              <a:t>renewable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en-US" sz="2400" dirty="0"/>
              <a:t>ha</a:t>
            </a:r>
            <a:r>
              <a:rPr lang="tr-TR" sz="2400" dirty="0"/>
              <a:t>ve</a:t>
            </a:r>
            <a:r>
              <a:rPr lang="en-US" sz="2400" dirty="0"/>
              <a:t> a significant effect on coal supply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CD4D6B7-4616-4033-A2FA-1553DFC1E6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19229" y="1371600"/>
            <a:ext cx="6185091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4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B29EA43-F35C-44C4-9768-E33E5849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District</a:t>
            </a:r>
            <a:r>
              <a:rPr lang="tr-TR" dirty="0"/>
              <a:t> </a:t>
            </a:r>
            <a:r>
              <a:rPr lang="tr-TR" dirty="0" err="1"/>
              <a:t>Cooling</a:t>
            </a:r>
            <a:r>
              <a:rPr lang="tr-TR" dirty="0"/>
              <a:t> and </a:t>
            </a:r>
            <a:r>
              <a:rPr lang="tr-TR" dirty="0" err="1"/>
              <a:t>Desalination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Sea</a:t>
            </a:r>
            <a:r>
              <a:rPr lang="tr-TR" dirty="0"/>
              <a:t> </a:t>
            </a:r>
            <a:r>
              <a:rPr lang="tr-TR" dirty="0" err="1"/>
              <a:t>Water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44C88E-B055-4AA0-948B-4E8C62471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470687" cy="4935538"/>
          </a:xfrm>
        </p:spPr>
        <p:txBody>
          <a:bodyPr/>
          <a:lstStyle/>
          <a:p>
            <a:r>
              <a:rPr lang="en-US" sz="2400" dirty="0"/>
              <a:t>Benchmark of sea-water cooling in buildings using a modified energy system model with energy storage</a:t>
            </a:r>
            <a:endParaRPr lang="tr-TR" sz="2400" dirty="0"/>
          </a:p>
          <a:p>
            <a:r>
              <a:rPr lang="en-US" sz="2400" dirty="0" err="1"/>
              <a:t>MESSAGEix</a:t>
            </a:r>
            <a:r>
              <a:rPr lang="en-US" sz="2400" dirty="0"/>
              <a:t> energy system modeling tool is</a:t>
            </a:r>
            <a:r>
              <a:rPr lang="tr-TR" sz="2400" dirty="0"/>
              <a:t> </a:t>
            </a:r>
            <a:r>
              <a:rPr lang="en-US" sz="2400" dirty="0"/>
              <a:t>used to simulate Male´s cooling and water services demand</a:t>
            </a:r>
            <a:endParaRPr lang="tr-TR" sz="2400" dirty="0"/>
          </a:p>
          <a:p>
            <a:r>
              <a:rPr lang="tr-TR" sz="2400" dirty="0" err="1"/>
              <a:t>Deep</a:t>
            </a:r>
            <a:r>
              <a:rPr lang="tr-TR" sz="2400" dirty="0"/>
              <a:t> </a:t>
            </a:r>
            <a:r>
              <a:rPr lang="tr-TR" sz="2400" dirty="0" err="1"/>
              <a:t>seawater</a:t>
            </a:r>
            <a:r>
              <a:rPr lang="tr-TR" sz="2400" dirty="0"/>
              <a:t> </a:t>
            </a:r>
            <a:r>
              <a:rPr lang="tr-TR" sz="2400" dirty="0" err="1"/>
              <a:t>cooling</a:t>
            </a:r>
            <a:r>
              <a:rPr lang="tr-TR" sz="2400" dirty="0"/>
              <a:t> and </a:t>
            </a:r>
            <a:r>
              <a:rPr lang="tr-TR" sz="2400" dirty="0" err="1"/>
              <a:t>desalination</a:t>
            </a:r>
            <a:r>
              <a:rPr lang="en-US" sz="2400" dirty="0"/>
              <a:t> is a technically</a:t>
            </a:r>
            <a:r>
              <a:rPr lang="tr-TR" sz="2400" dirty="0"/>
              <a:t> </a:t>
            </a:r>
            <a:r>
              <a:rPr lang="tr-TR" sz="2400" dirty="0" err="1"/>
              <a:t>feasible</a:t>
            </a:r>
            <a:r>
              <a:rPr lang="en-US" sz="2400" dirty="0"/>
              <a:t> renewable energy alternative</a:t>
            </a:r>
            <a:r>
              <a:rPr lang="tr-TR" sz="2400" dirty="0"/>
              <a:t> </a:t>
            </a:r>
            <a:r>
              <a:rPr lang="en-US" sz="2400" dirty="0"/>
              <a:t>in island or coastal tropical and equatorial regions with pressing water scarcity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EE2D93B-9B3C-4610-8D2E-2AA8429F9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87929" y="1640469"/>
            <a:ext cx="6750962" cy="35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C92B8F-2EAC-48B9-80B9-56CA4CA0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Energy </a:t>
            </a:r>
            <a:r>
              <a:rPr lang="tr-TR" dirty="0" err="1"/>
              <a:t>Supply</a:t>
            </a:r>
            <a:r>
              <a:rPr lang="tr-TR" dirty="0"/>
              <a:t> </a:t>
            </a:r>
            <a:r>
              <a:rPr lang="tr-TR" dirty="0" err="1"/>
              <a:t>Transformation</a:t>
            </a:r>
            <a:r>
              <a:rPr lang="tr-TR" dirty="0"/>
              <a:t> </a:t>
            </a:r>
            <a:r>
              <a:rPr lang="tr-TR" dirty="0" err="1"/>
              <a:t>Pathways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Iran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833785-AC7C-4361-A1F9-3AC300051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047978" cy="4935538"/>
          </a:xfrm>
        </p:spPr>
        <p:txBody>
          <a:bodyPr/>
          <a:lstStyle/>
          <a:p>
            <a:r>
              <a:rPr lang="en-US" sz="2400" dirty="0"/>
              <a:t>Energy supply model for Iran using </a:t>
            </a:r>
            <a:r>
              <a:rPr lang="en-US" sz="2400" dirty="0" err="1"/>
              <a:t>MESSAGEix</a:t>
            </a:r>
            <a:r>
              <a:rPr lang="en-US" sz="2400" dirty="0"/>
              <a:t> for fossil fuel resource efficiency and cost optimization</a:t>
            </a:r>
            <a:endParaRPr lang="tr-TR" sz="2400" dirty="0"/>
          </a:p>
          <a:p>
            <a:r>
              <a:rPr lang="en-US" sz="2400" dirty="0"/>
              <a:t>“</a:t>
            </a:r>
            <a:r>
              <a:rPr lang="tr-TR" sz="2400" dirty="0"/>
              <a:t>P</a:t>
            </a:r>
            <a:r>
              <a:rPr lang="en-US" sz="2400" dirty="0" err="1"/>
              <a:t>olicies</a:t>
            </a:r>
            <a:r>
              <a:rPr lang="en-US" sz="2400" dirty="0"/>
              <a:t>-on-ice”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assumes</a:t>
            </a:r>
            <a:r>
              <a:rPr lang="en-US" sz="2400" dirty="0"/>
              <a:t> limited investment on energy efficiency improvement and utilizing aging inefficient technologies</a:t>
            </a:r>
            <a:endParaRPr lang="tr-TR" sz="2400" dirty="0"/>
          </a:p>
          <a:p>
            <a:r>
              <a:rPr lang="en-US" sz="2400" dirty="0"/>
              <a:t>“</a:t>
            </a:r>
            <a:r>
              <a:rPr lang="tr-TR" sz="2400" dirty="0"/>
              <a:t>P</a:t>
            </a:r>
            <a:r>
              <a:rPr lang="en-US" sz="2400" dirty="0" err="1"/>
              <a:t>olicies</a:t>
            </a:r>
            <a:r>
              <a:rPr lang="en-US" sz="2400" dirty="0"/>
              <a:t>-</a:t>
            </a:r>
            <a:r>
              <a:rPr lang="tr-TR" sz="2400" dirty="0"/>
              <a:t>in-</a:t>
            </a:r>
            <a:r>
              <a:rPr lang="tr-TR" sz="2400" dirty="0" err="1"/>
              <a:t>hand</a:t>
            </a:r>
            <a:r>
              <a:rPr lang="en-US" sz="2400" dirty="0"/>
              <a:t>”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assumes</a:t>
            </a:r>
            <a:r>
              <a:rPr lang="tr-TR" sz="2400" dirty="0"/>
              <a:t> </a:t>
            </a:r>
            <a:r>
              <a:rPr lang="en-US" sz="2400" dirty="0"/>
              <a:t>frictionless technology diffusion </a:t>
            </a:r>
            <a:r>
              <a:rPr lang="tr-TR" sz="2400" dirty="0"/>
              <a:t>and </a:t>
            </a:r>
            <a:r>
              <a:rPr lang="en-US" sz="2400" dirty="0"/>
              <a:t>unlimited cost</a:t>
            </a:r>
            <a:r>
              <a:rPr lang="tr-TR" sz="2400" dirty="0"/>
              <a:t>-</a:t>
            </a:r>
            <a:r>
              <a:rPr lang="en-US" sz="2400" dirty="0"/>
              <a:t>effective investment in energy efficiency improvement</a:t>
            </a:r>
            <a:endParaRPr lang="tr-TR" sz="24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82C77CA-B32A-4F3E-A4FF-5A1E5F476C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35657" y="1494542"/>
            <a:ext cx="6411987" cy="38689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A91AFA2-3FC5-44FF-8FF2-4E2C6858AB5E}"/>
              </a:ext>
            </a:extLst>
          </p:cNvPr>
          <p:cNvSpPr txBox="1"/>
          <p:nvPr/>
        </p:nvSpPr>
        <p:spPr>
          <a:xfrm>
            <a:off x="5675746" y="5607147"/>
            <a:ext cx="6131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power generation mix in the policies-on-ice scenario in 5-years periods</a:t>
            </a:r>
            <a:endParaRPr lang="tr-TR" sz="14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CA91EE9-0CE2-4F22-BA99-463D3F957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657" y="1433070"/>
            <a:ext cx="6615740" cy="3991857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2AB5269-FF3F-49D7-8502-4D04509D8B31}"/>
              </a:ext>
            </a:extLst>
          </p:cNvPr>
          <p:cNvSpPr txBox="1"/>
          <p:nvPr/>
        </p:nvSpPr>
        <p:spPr>
          <a:xfrm>
            <a:off x="5621243" y="5607147"/>
            <a:ext cx="6240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The power generation mix in the policies-in-hand scenario in 5-years periods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1451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F6277EC-5674-4C62-9CDD-FD6D6B7D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Energy-</a:t>
            </a:r>
            <a:r>
              <a:rPr lang="tr-TR" dirty="0" err="1"/>
              <a:t>Water</a:t>
            </a:r>
            <a:r>
              <a:rPr lang="tr-TR" dirty="0"/>
              <a:t>-Land </a:t>
            </a:r>
            <a:r>
              <a:rPr lang="tr-TR" dirty="0" err="1"/>
              <a:t>Nexus</a:t>
            </a:r>
            <a:r>
              <a:rPr lang="tr-TR" dirty="0"/>
              <a:t> in </a:t>
            </a:r>
            <a:r>
              <a:rPr lang="tr-TR" dirty="0" err="1"/>
              <a:t>Indus</a:t>
            </a:r>
            <a:r>
              <a:rPr lang="tr-TR" dirty="0"/>
              <a:t> </a:t>
            </a:r>
            <a:r>
              <a:rPr lang="tr-TR" dirty="0" err="1"/>
              <a:t>River</a:t>
            </a:r>
            <a:r>
              <a:rPr lang="tr-TR" dirty="0"/>
              <a:t> </a:t>
            </a:r>
            <a:r>
              <a:rPr lang="tr-TR" dirty="0" err="1"/>
              <a:t>Basin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46481-4932-451E-8E1C-525420226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5144607" cy="4935538"/>
          </a:xfrm>
        </p:spPr>
        <p:txBody>
          <a:bodyPr/>
          <a:lstStyle/>
          <a:p>
            <a:r>
              <a:rPr lang="tr-TR" sz="2400" dirty="0"/>
              <a:t>A</a:t>
            </a:r>
            <a:r>
              <a:rPr lang="en-US" sz="2400" dirty="0" err="1"/>
              <a:t>nalysis</a:t>
            </a:r>
            <a:r>
              <a:rPr lang="en-US" sz="2400" dirty="0"/>
              <a:t> of the Indus River basin to capture important interlinkages across system transformation pathways towards the </a:t>
            </a:r>
            <a:r>
              <a:rPr lang="tr-TR" sz="2400" dirty="0"/>
              <a:t>UN </a:t>
            </a:r>
            <a:r>
              <a:rPr lang="tr-TR" sz="2400" dirty="0" err="1"/>
              <a:t>SDGs</a:t>
            </a:r>
            <a:endParaRPr lang="tr-TR" sz="2400" dirty="0"/>
          </a:p>
          <a:p>
            <a:r>
              <a:rPr lang="tr-TR" sz="2400" dirty="0"/>
              <a:t>C</a:t>
            </a:r>
            <a:r>
              <a:rPr lang="en-US" sz="2400" dirty="0" err="1"/>
              <a:t>onstraints</a:t>
            </a:r>
            <a:r>
              <a:rPr lang="en-US" sz="2400" dirty="0"/>
              <a:t> on land and water availability push the system to make transformational changes to the development pathway for each sector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transformation</a:t>
            </a:r>
            <a:r>
              <a:rPr lang="en-US" sz="2400" dirty="0"/>
              <a:t> can drastically </a:t>
            </a:r>
            <a:r>
              <a:rPr lang="tr-TR" sz="2400"/>
              <a:t>change</a:t>
            </a:r>
            <a:r>
              <a:rPr lang="en-US" sz="2400"/>
              <a:t> </a:t>
            </a:r>
            <a:r>
              <a:rPr lang="en-US" sz="2400" dirty="0"/>
              <a:t>the structure of the energy and water supplies and land-use pattern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6F28DB2-E61C-4DBF-89BC-90C617B669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371600"/>
            <a:ext cx="5430592" cy="520990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84E97FB-F8E7-4B40-9E15-948A742A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2946"/>
            <a:ext cx="5430592" cy="53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0B9F49-AC7A-4F6B-97E9-404B40C3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Energy </a:t>
            </a:r>
            <a:r>
              <a:rPr lang="tr-TR" dirty="0" err="1"/>
              <a:t>Demand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Building</a:t>
            </a:r>
            <a:r>
              <a:rPr lang="tr-TR" dirty="0"/>
              <a:t> </a:t>
            </a:r>
            <a:r>
              <a:rPr lang="tr-TR" dirty="0" err="1"/>
              <a:t>Sector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431607-F4B3-4FC8-9AE2-2B1FFDBEFF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paper presents the method for calculating the useful energy demand in the Chinese building sector and applies this to </a:t>
            </a:r>
            <a:r>
              <a:rPr lang="en-US" sz="2400" dirty="0" err="1"/>
              <a:t>MESSAGEix</a:t>
            </a:r>
            <a:r>
              <a:rPr lang="en-US" sz="2400" dirty="0"/>
              <a:t> for final energy demand</a:t>
            </a: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demand of useful energy is related to the driver indicators such as GDP, population density, floor space per capita and annual average temperature</a:t>
            </a: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final energy prediction shows that the total demand of building sector may reach 3.9 </a:t>
            </a:r>
            <a:r>
              <a:rPr lang="en-US" sz="2400" dirty="0" err="1"/>
              <a:t>Gtoe</a:t>
            </a:r>
            <a:r>
              <a:rPr lang="en-US" sz="2400" dirty="0"/>
              <a:t>/year in 2050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B67ECC4-B6C7-42DF-BE74-B00E58449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9794" y="1486952"/>
            <a:ext cx="5384526" cy="388409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EE2E278-7F26-43A4-898B-E105F45C7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1371600"/>
            <a:ext cx="6089268" cy="47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B369FC-9B84-465F-8213-DCF3F83B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Energy </a:t>
            </a:r>
            <a:r>
              <a:rPr lang="tr-TR" dirty="0" err="1"/>
              <a:t>Modeling</a:t>
            </a:r>
            <a:r>
              <a:rPr lang="tr-TR" dirty="0"/>
              <a:t> Platform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A43096-474D-43EF-9911-B08266AD0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589647" cy="4935538"/>
          </a:xfrm>
        </p:spPr>
        <p:txBody>
          <a:bodyPr/>
          <a:lstStyle/>
          <a:p>
            <a:r>
              <a:rPr lang="tr-TR" sz="2400" dirty="0"/>
              <a:t>C</a:t>
            </a:r>
            <a:r>
              <a:rPr lang="en-US" sz="2400" dirty="0" err="1"/>
              <a:t>ompensate</a:t>
            </a:r>
            <a:r>
              <a:rPr lang="en-US" sz="2400" dirty="0"/>
              <a:t> the shortcomings on transparency, control and </a:t>
            </a:r>
            <a:r>
              <a:rPr lang="en-US" sz="2400" dirty="0" err="1"/>
              <a:t>repe</a:t>
            </a:r>
            <a:r>
              <a:rPr lang="tr-TR" sz="2400" dirty="0"/>
              <a:t>a</a:t>
            </a:r>
            <a:r>
              <a:rPr lang="en-US" sz="2400" dirty="0" err="1"/>
              <a:t>tability</a:t>
            </a:r>
            <a:r>
              <a:rPr lang="tr-TR" sz="2400" dirty="0"/>
              <a:t> of </a:t>
            </a:r>
            <a:r>
              <a:rPr lang="tr-TR" sz="2400" dirty="0" err="1"/>
              <a:t>previous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endParaRPr lang="tr-TR" sz="2400" dirty="0"/>
          </a:p>
          <a:p>
            <a:r>
              <a:rPr lang="tr-TR" sz="2400" dirty="0" err="1"/>
              <a:t>Usage</a:t>
            </a:r>
            <a:r>
              <a:rPr lang="tr-TR" sz="2400" dirty="0"/>
              <a:t> of </a:t>
            </a:r>
            <a:r>
              <a:rPr lang="tr-TR" sz="2400" dirty="0" err="1"/>
              <a:t>Python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in </a:t>
            </a:r>
            <a:r>
              <a:rPr lang="tr-TR" sz="2400" dirty="0" err="1"/>
              <a:t>Jupyter</a:t>
            </a:r>
            <a:r>
              <a:rPr lang="tr-TR" sz="2400" dirty="0"/>
              <a:t> Notebook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creating</a:t>
            </a:r>
            <a:r>
              <a:rPr lang="tr-TR" sz="2400" dirty="0"/>
              <a:t> an </a:t>
            </a:r>
            <a:r>
              <a:rPr lang="tr-TR" sz="2400" dirty="0" err="1"/>
              <a:t>instance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modeling</a:t>
            </a:r>
            <a:r>
              <a:rPr lang="tr-TR" sz="2400" dirty="0"/>
              <a:t> platform</a:t>
            </a:r>
          </a:p>
          <a:p>
            <a:r>
              <a:rPr lang="tr-TR" sz="2400" dirty="0" err="1"/>
              <a:t>Usage</a:t>
            </a:r>
            <a:r>
              <a:rPr lang="tr-TR" sz="2400" dirty="0"/>
              <a:t> of GAMS </a:t>
            </a:r>
            <a:r>
              <a:rPr lang="tr-TR" sz="2400" dirty="0" err="1"/>
              <a:t>solvers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optimization</a:t>
            </a:r>
            <a:r>
              <a:rPr lang="tr-TR" sz="2400" dirty="0"/>
              <a:t> (</a:t>
            </a:r>
            <a:r>
              <a:rPr lang="tr-TR" sz="2400" dirty="0" err="1"/>
              <a:t>requires</a:t>
            </a:r>
            <a:r>
              <a:rPr lang="tr-TR" sz="2400" dirty="0"/>
              <a:t> </a:t>
            </a:r>
            <a:r>
              <a:rPr lang="tr-TR" sz="2400" dirty="0" err="1"/>
              <a:t>version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r>
              <a:rPr lang="tr-TR" sz="2400" dirty="0"/>
              <a:t> </a:t>
            </a:r>
            <a:r>
              <a:rPr lang="tr-TR" sz="2400" dirty="0" err="1"/>
              <a:t>validity</a:t>
            </a:r>
            <a:r>
              <a:rPr lang="tr-TR" sz="2400" dirty="0"/>
              <a:t>) </a:t>
            </a:r>
          </a:p>
          <a:p>
            <a:r>
              <a:rPr lang="tr-TR" sz="2400" dirty="0" err="1"/>
              <a:t>Communication</a:t>
            </a:r>
            <a:r>
              <a:rPr lang="tr-TR" sz="2400" dirty="0"/>
              <a:t> in Java </a:t>
            </a:r>
            <a:r>
              <a:rPr lang="tr-TR" sz="2400" dirty="0" err="1"/>
              <a:t>between</a:t>
            </a:r>
            <a:r>
              <a:rPr lang="tr-TR" sz="2400" dirty="0"/>
              <a:t> </a:t>
            </a:r>
            <a:r>
              <a:rPr lang="tr-TR" sz="2400" dirty="0" err="1"/>
              <a:t>interfaces</a:t>
            </a:r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FB3E067-E8F9-4BE3-9B5B-95808998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26" y="1129620"/>
            <a:ext cx="6885419" cy="52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1D649FC-5A2C-4CC7-9B5D-E43EA348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Potential</a:t>
            </a:r>
            <a:r>
              <a:rPr lang="tr-TR" dirty="0"/>
              <a:t> Role of </a:t>
            </a:r>
            <a:r>
              <a:rPr lang="tr-TR" dirty="0" err="1"/>
              <a:t>Shale</a:t>
            </a:r>
            <a:r>
              <a:rPr lang="tr-TR" dirty="0"/>
              <a:t> </a:t>
            </a:r>
            <a:r>
              <a:rPr lang="tr-TR" dirty="0" err="1"/>
              <a:t>Gas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Energy </a:t>
            </a:r>
            <a:r>
              <a:rPr lang="tr-TR" dirty="0" err="1"/>
              <a:t>Transition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8B73B6-5F70-4331-AA68-732A96111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865678" cy="4935538"/>
          </a:xfrm>
        </p:spPr>
        <p:txBody>
          <a:bodyPr/>
          <a:lstStyle/>
          <a:p>
            <a:r>
              <a:rPr lang="en-US" sz="2400" dirty="0"/>
              <a:t>The paper explores the potential role of shale gas for South Africa to achieve carbon sequestration by reducing reliance on coal for residential, transport and industrial sectors.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no-shale-gas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show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contribution</a:t>
            </a:r>
            <a:r>
              <a:rPr lang="tr-TR" sz="2400" dirty="0"/>
              <a:t> of </a:t>
            </a:r>
            <a:r>
              <a:rPr lang="tr-TR" sz="2400" dirty="0" err="1"/>
              <a:t>carbon</a:t>
            </a:r>
            <a:r>
              <a:rPr lang="tr-TR" sz="2400" dirty="0"/>
              <a:t> </a:t>
            </a:r>
            <a:r>
              <a:rPr lang="tr-TR" sz="2400" dirty="0" err="1"/>
              <a:t>prices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endParaRPr lang="tr-TR" sz="2400" dirty="0"/>
          </a:p>
          <a:p>
            <a:r>
              <a:rPr lang="tr-TR" sz="2400" dirty="0"/>
              <a:t>S</a:t>
            </a:r>
            <a:r>
              <a:rPr lang="en-US" sz="2400" dirty="0"/>
              <a:t>hale gas </a:t>
            </a:r>
            <a:r>
              <a:rPr lang="tr-TR" sz="2400" dirty="0" err="1"/>
              <a:t>scenarios</a:t>
            </a:r>
            <a:r>
              <a:rPr lang="tr-TR" sz="2400" dirty="0"/>
              <a:t> </a:t>
            </a:r>
            <a:r>
              <a:rPr lang="tr-TR" sz="2400" dirty="0" err="1"/>
              <a:t>should</a:t>
            </a:r>
            <a:r>
              <a:rPr lang="tr-TR" sz="2400" dirty="0"/>
              <a:t> </a:t>
            </a:r>
            <a:r>
              <a:rPr lang="en-US" sz="2400" dirty="0"/>
              <a:t>have variable extraction costs to lie well below 3 USD/GJ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have</a:t>
            </a:r>
            <a:r>
              <a:rPr lang="tr-TR" sz="2400" dirty="0"/>
              <a:t> a </a:t>
            </a:r>
            <a:r>
              <a:rPr lang="tr-TR" sz="2400" dirty="0" err="1"/>
              <a:t>large</a:t>
            </a:r>
            <a:r>
              <a:rPr lang="tr-TR" sz="2400" dirty="0"/>
              <a:t> </a:t>
            </a:r>
            <a:r>
              <a:rPr lang="tr-TR" sz="2400" dirty="0" err="1"/>
              <a:t>contribution</a:t>
            </a:r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2390D1C9-7238-4684-AAF3-BFBB169BA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3" y="1488985"/>
            <a:ext cx="5707727" cy="38800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DC5DEBF-38E2-4791-92C0-3AD17A3A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57" y="1488984"/>
            <a:ext cx="6678395" cy="388002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6D645F3-38EA-4540-A65F-5A1E0D85ADAD}"/>
              </a:ext>
            </a:extLst>
          </p:cNvPr>
          <p:cNvSpPr txBox="1"/>
          <p:nvPr/>
        </p:nvSpPr>
        <p:spPr>
          <a:xfrm>
            <a:off x="5513605" y="5486397"/>
            <a:ext cx="66783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(Left) Power generation and (Right) gas utilization in nine selected scenarios featuring three different carbon prices (from left to right: 0, 10, and 30USD/tCO2), a scenario set without shale gas (top) and two sets at variable shale gas extraction costs (center: 3USD/GJ, bottom: 1USD/GJ).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6105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4750E16-8E3B-4FA1-AF58-501B73E4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Case </a:t>
            </a:r>
            <a:r>
              <a:rPr lang="tr-TR" dirty="0" err="1"/>
              <a:t>Study</a:t>
            </a:r>
            <a:r>
              <a:rPr lang="tr-TR" dirty="0"/>
              <a:t>: </a:t>
            </a:r>
            <a:r>
              <a:rPr lang="tr-TR" dirty="0" err="1"/>
              <a:t>Behavioral</a:t>
            </a:r>
            <a:r>
              <a:rPr lang="tr-TR" dirty="0"/>
              <a:t> </a:t>
            </a:r>
            <a:r>
              <a:rPr lang="tr-TR" dirty="0" err="1"/>
              <a:t>Attributes</a:t>
            </a:r>
            <a:r>
              <a:rPr lang="tr-TR" dirty="0"/>
              <a:t> in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Duty</a:t>
            </a:r>
            <a:r>
              <a:rPr lang="tr-TR" dirty="0"/>
              <a:t>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Sector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D71607-347A-44B0-96FC-FEFE0EDE4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921448" cy="4935538"/>
          </a:xfrm>
        </p:spPr>
        <p:txBody>
          <a:bodyPr/>
          <a:lstStyle/>
          <a:p>
            <a:r>
              <a:rPr lang="en-US" sz="2400" dirty="0"/>
              <a:t>The paper assesses the impact of consumer decisions for preference of light duty vehicles which can be linked with behavioral economics. </a:t>
            </a:r>
            <a:endParaRPr lang="tr-TR" sz="2400" dirty="0"/>
          </a:p>
          <a:p>
            <a:r>
              <a:rPr lang="en-US" sz="2400" dirty="0"/>
              <a:t>Contingent valuation using discrete choice experiments may evaluate customer preferences based on non-monetary attributes.</a:t>
            </a:r>
          </a:p>
          <a:p>
            <a:r>
              <a:rPr lang="en-US" sz="2400" dirty="0"/>
              <a:t>The heterogeneity of the consumers ma</a:t>
            </a:r>
            <a:r>
              <a:rPr lang="tr-TR" sz="2400" dirty="0"/>
              <a:t>y</a:t>
            </a:r>
            <a:r>
              <a:rPr lang="en-US" sz="2400" dirty="0"/>
              <a:t>y require higher carbon prices for climate mitigation.</a:t>
            </a:r>
            <a:br>
              <a:rPr lang="en-US" sz="2400" dirty="0"/>
            </a:b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EA14EB-BECC-49B8-A5F2-885C2578FC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916165"/>
            <a:ext cx="5486400" cy="384640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49D618F-4CE0-4FA8-A2F5-8ECB1801C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97" y="932057"/>
            <a:ext cx="659222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9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3AD2F-6FF0-47AA-85FE-3F04FDD0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: </a:t>
            </a:r>
            <a:r>
              <a:rPr lang="tr-TR" dirty="0" err="1"/>
              <a:t>Bibliometrix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C9BBDBD-D380-41F7-8DCF-5875D8FCEB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7363" y="2146423"/>
            <a:ext cx="5486400" cy="3385892"/>
          </a:xfrm>
          <a:prstGeom prst="rect">
            <a:avLst/>
          </a:prstGeom>
        </p:spPr>
      </p:pic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89A7526-98DE-4C87-BCF8-BD25D503CB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146423"/>
            <a:ext cx="5486400" cy="3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1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F919E5-7F57-4CFB-8111-F8F324E1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: </a:t>
            </a:r>
            <a:r>
              <a:rPr lang="tr-TR" dirty="0" err="1"/>
              <a:t>LitsearchR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D168FDB-5578-4CAD-A5BB-AACE55CE9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127" y="1096963"/>
            <a:ext cx="8823745" cy="54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9E2D9A-DF30-44EE-9E73-58E22647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Quiz</a:t>
            </a:r>
            <a:r>
              <a:rPr lang="tr-TR" dirty="0"/>
              <a:t> #3 (</a:t>
            </a:r>
            <a:r>
              <a:rPr lang="tr-TR" dirty="0" err="1"/>
              <a:t>Take-home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80BA0F-155A-4160-9462-B1733E77FE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Energy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 </a:t>
            </a:r>
            <a:r>
              <a:rPr lang="tr-TR" sz="2400" dirty="0" err="1"/>
              <a:t>focus</a:t>
            </a:r>
            <a:r>
              <a:rPr lang="tr-TR" sz="2400" dirty="0"/>
              <a:t> </a:t>
            </a:r>
            <a:r>
              <a:rPr lang="tr-TR" sz="2400" dirty="0" err="1"/>
              <a:t>increasingly</a:t>
            </a:r>
            <a:r>
              <a:rPr lang="tr-TR" sz="2400" dirty="0"/>
              <a:t> on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and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efficiency</a:t>
            </a:r>
            <a:r>
              <a:rPr lang="tr-TR" sz="2400" dirty="0"/>
              <a:t> </a:t>
            </a:r>
            <a:r>
              <a:rPr lang="tr-TR" sz="2400" dirty="0" err="1"/>
              <a:t>practices</a:t>
            </a:r>
            <a:r>
              <a:rPr lang="tr-TR" sz="2400" dirty="0"/>
              <a:t>?</a:t>
            </a:r>
          </a:p>
          <a:p>
            <a:r>
              <a:rPr lang="tr-TR" sz="2400" dirty="0"/>
              <a:t>How, </a:t>
            </a:r>
            <a:r>
              <a:rPr lang="tr-TR" sz="2400" dirty="0" err="1"/>
              <a:t>if</a:t>
            </a:r>
            <a:r>
              <a:rPr lang="tr-TR" sz="2400" dirty="0"/>
              <a:t> at </a:t>
            </a:r>
            <a:r>
              <a:rPr lang="tr-TR" sz="2400" dirty="0" err="1"/>
              <a:t>all</a:t>
            </a:r>
            <a:r>
              <a:rPr lang="tr-TR" sz="2400" dirty="0"/>
              <a:t>, do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think</a:t>
            </a:r>
            <a:r>
              <a:rPr lang="tr-TR" sz="2400" dirty="0"/>
              <a:t> </a:t>
            </a:r>
            <a:r>
              <a:rPr lang="tr-TR" sz="2400" dirty="0" err="1"/>
              <a:t>we</a:t>
            </a:r>
            <a:r>
              <a:rPr lang="tr-TR" sz="2400" dirty="0"/>
              <a:t> can </a:t>
            </a:r>
            <a:r>
              <a:rPr lang="tr-TR" sz="2400" dirty="0" err="1"/>
              <a:t>include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demand</a:t>
            </a:r>
            <a:r>
              <a:rPr lang="tr-TR" sz="2400" dirty="0"/>
              <a:t> and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efficiency</a:t>
            </a:r>
            <a:r>
              <a:rPr lang="tr-TR" sz="2400" dirty="0"/>
              <a:t> </a:t>
            </a:r>
            <a:r>
              <a:rPr lang="tr-TR" sz="2400" dirty="0" err="1"/>
              <a:t>practices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models</a:t>
            </a:r>
            <a:r>
              <a:rPr lang="tr-TR" sz="2400" dirty="0"/>
              <a:t>?</a:t>
            </a:r>
          </a:p>
          <a:p>
            <a:endParaRPr lang="tr-TR" sz="2400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59DEF5B-7C32-4BAA-8BB3-516CC0FCB6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sz="2400" dirty="0"/>
              <a:t>Open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take</a:t>
            </a:r>
            <a:r>
              <a:rPr lang="tr-TR" sz="2400" dirty="0"/>
              <a:t> </a:t>
            </a:r>
            <a:r>
              <a:rPr lang="tr-TR" sz="2400" dirty="0" err="1"/>
              <a:t>home</a:t>
            </a:r>
            <a:r>
              <a:rPr lang="tr-TR" sz="2400" dirty="0"/>
              <a:t> </a:t>
            </a:r>
            <a:r>
              <a:rPr lang="tr-TR" sz="2400" dirty="0" err="1"/>
              <a:t>message</a:t>
            </a:r>
            <a:r>
              <a:rPr lang="tr-TR" sz="2400" dirty="0"/>
              <a:t> (</a:t>
            </a:r>
            <a:r>
              <a:rPr lang="tr-TR" sz="2400" dirty="0" err="1"/>
              <a:t>most</a:t>
            </a:r>
            <a:r>
              <a:rPr lang="tr-TR" sz="2400" dirty="0"/>
              <a:t> </a:t>
            </a:r>
            <a:r>
              <a:rPr lang="tr-TR" sz="2400" dirty="0" err="1"/>
              <a:t>important</a:t>
            </a:r>
            <a:r>
              <a:rPr lang="tr-TR" sz="2400" dirty="0"/>
              <a:t> </a:t>
            </a:r>
            <a:r>
              <a:rPr lang="tr-TR" sz="2400" dirty="0" err="1"/>
              <a:t>thing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share</a:t>
            </a:r>
            <a:r>
              <a:rPr lang="tr-TR" sz="2400" dirty="0"/>
              <a:t>)</a:t>
            </a:r>
          </a:p>
          <a:p>
            <a:r>
              <a:rPr lang="tr-TR" sz="2400" dirty="0"/>
              <a:t>Q1: </a:t>
            </a:r>
            <a:r>
              <a:rPr lang="tr-TR" sz="2400" dirty="0" err="1"/>
              <a:t>Why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we</a:t>
            </a:r>
            <a:r>
              <a:rPr lang="tr-TR" sz="2400" dirty="0"/>
              <a:t> here?</a:t>
            </a:r>
          </a:p>
          <a:p>
            <a:r>
              <a:rPr lang="tr-TR" sz="2400" dirty="0"/>
              <a:t>Q2: </a:t>
            </a:r>
            <a:r>
              <a:rPr lang="tr-TR" sz="2400" dirty="0" err="1"/>
              <a:t>Says</a:t>
            </a:r>
            <a:r>
              <a:rPr lang="tr-TR" sz="2400" dirty="0"/>
              <a:t> </a:t>
            </a:r>
            <a:r>
              <a:rPr lang="tr-TR" sz="2400" dirty="0" err="1"/>
              <a:t>who</a:t>
            </a:r>
            <a:r>
              <a:rPr lang="tr-TR" sz="2400" dirty="0"/>
              <a:t> (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you</a:t>
            </a:r>
            <a:r>
              <a:rPr lang="tr-TR" sz="2400" dirty="0"/>
              <a:t>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outside</a:t>
            </a:r>
            <a:r>
              <a:rPr lang="tr-TR" sz="2400" dirty="0"/>
              <a:t> </a:t>
            </a:r>
            <a:r>
              <a:rPr lang="tr-TR" sz="2400" dirty="0" err="1"/>
              <a:t>sources</a:t>
            </a:r>
            <a:r>
              <a:rPr lang="tr-TR" sz="2400" dirty="0"/>
              <a:t>, </a:t>
            </a:r>
            <a:r>
              <a:rPr lang="tr-TR" sz="2400" dirty="0" err="1"/>
              <a:t>please</a:t>
            </a:r>
            <a:r>
              <a:rPr lang="tr-TR" sz="2400" dirty="0"/>
              <a:t> </a:t>
            </a:r>
            <a:r>
              <a:rPr lang="tr-TR" sz="2400" dirty="0" err="1"/>
              <a:t>cite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) ?</a:t>
            </a:r>
          </a:p>
          <a:p>
            <a:r>
              <a:rPr lang="tr-TR" sz="2400" dirty="0"/>
              <a:t>Q3: </a:t>
            </a:r>
            <a:r>
              <a:rPr lang="tr-TR" sz="2400" dirty="0" err="1"/>
              <a:t>So</a:t>
            </a:r>
            <a:r>
              <a:rPr lang="tr-TR" sz="2400" dirty="0"/>
              <a:t> </a:t>
            </a:r>
            <a:r>
              <a:rPr lang="tr-TR" sz="2400" dirty="0" err="1"/>
              <a:t>what</a:t>
            </a:r>
            <a:r>
              <a:rPr lang="tr-TR" sz="2400" dirty="0"/>
              <a:t>?</a:t>
            </a:r>
          </a:p>
          <a:p>
            <a:endParaRPr lang="tr-TR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44C9318-4C5F-47A5-8EA1-CDA188B5C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79" y="4577163"/>
            <a:ext cx="3296148" cy="172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72B91A0-B138-4C57-A8E6-A45C162F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4571" y="4576246"/>
            <a:ext cx="3226698" cy="172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0A36EAF-21FC-48CC-AF22-4D96713D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7418" y="4576246"/>
            <a:ext cx="3386902" cy="173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575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CE3D4A-CA12-4A1F-8D92-A4F44143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60C51-8E16-4CD3-AE65-631323DB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8" y="1371600"/>
            <a:ext cx="11590986" cy="4937760"/>
          </a:xfrm>
        </p:spPr>
        <p:txBody>
          <a:bodyPr/>
          <a:lstStyle/>
          <a:p>
            <a:pPr marL="0" indent="0">
              <a:buNone/>
            </a:pPr>
            <a:r>
              <a:rPr lang="tr-TR" sz="1000" dirty="0"/>
              <a:t>[1]	</a:t>
            </a:r>
            <a:r>
              <a:rPr lang="tr-TR" sz="1000" dirty="0" err="1"/>
              <a:t>Huppmann</a:t>
            </a:r>
            <a:r>
              <a:rPr lang="tr-TR" sz="1000" dirty="0"/>
              <a:t> D, </a:t>
            </a:r>
            <a:r>
              <a:rPr lang="tr-TR" sz="1000" dirty="0" err="1"/>
              <a:t>Gidden</a:t>
            </a:r>
            <a:r>
              <a:rPr lang="tr-TR" sz="1000" dirty="0"/>
              <a:t> M, </a:t>
            </a:r>
            <a:r>
              <a:rPr lang="tr-TR" sz="1000" dirty="0" err="1"/>
              <a:t>Fricko</a:t>
            </a:r>
            <a:r>
              <a:rPr lang="tr-TR" sz="1000" dirty="0"/>
              <a:t> O, </a:t>
            </a:r>
            <a:r>
              <a:rPr lang="tr-TR" sz="1000" dirty="0" err="1"/>
              <a:t>Kolp</a:t>
            </a:r>
            <a:r>
              <a:rPr lang="tr-TR" sz="1000" dirty="0"/>
              <a:t> P, </a:t>
            </a:r>
            <a:r>
              <a:rPr lang="tr-TR" sz="1000" dirty="0" err="1"/>
              <a:t>Orthofer</a:t>
            </a:r>
            <a:r>
              <a:rPr lang="tr-TR" sz="1000" dirty="0"/>
              <a:t> C, </a:t>
            </a:r>
            <a:r>
              <a:rPr lang="tr-TR" sz="1000" dirty="0" err="1"/>
              <a:t>Pimmer</a:t>
            </a:r>
            <a:r>
              <a:rPr lang="tr-TR" sz="1000" dirty="0"/>
              <a:t> M, et al. </a:t>
            </a:r>
            <a:r>
              <a:rPr lang="tr-TR" sz="1000" dirty="0" err="1"/>
              <a:t>The</a:t>
            </a:r>
            <a:r>
              <a:rPr lang="tr-TR" sz="1000" dirty="0"/>
              <a:t> MESSAGE </a:t>
            </a:r>
            <a:r>
              <a:rPr lang="tr-TR" sz="1000" dirty="0" err="1"/>
              <a:t>Integrated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Model and </a:t>
            </a:r>
            <a:r>
              <a:rPr lang="tr-TR" sz="1000" dirty="0" err="1"/>
              <a:t>the</a:t>
            </a:r>
            <a:r>
              <a:rPr lang="tr-TR" sz="1000" dirty="0"/>
              <a:t> ix </a:t>
            </a:r>
            <a:r>
              <a:rPr lang="tr-TR" sz="1000" dirty="0" err="1"/>
              <a:t>modeling</a:t>
            </a:r>
            <a:r>
              <a:rPr lang="tr-TR" sz="1000" dirty="0"/>
              <a:t> platform (</a:t>
            </a:r>
            <a:r>
              <a:rPr lang="tr-TR" sz="1000" dirty="0" err="1"/>
              <a:t>ixmp</a:t>
            </a:r>
            <a:r>
              <a:rPr lang="tr-TR" sz="1000" dirty="0"/>
              <a:t>): An </a:t>
            </a:r>
            <a:r>
              <a:rPr lang="tr-TR" sz="1000" dirty="0" err="1"/>
              <a:t>open</a:t>
            </a:r>
            <a:r>
              <a:rPr lang="tr-TR" sz="1000" dirty="0"/>
              <a:t> </a:t>
            </a:r>
            <a:r>
              <a:rPr lang="tr-TR" sz="1000" dirty="0" err="1"/>
              <a:t>framework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integrated</a:t>
            </a:r>
            <a:r>
              <a:rPr lang="tr-TR" sz="1000" dirty="0"/>
              <a:t> and </a:t>
            </a:r>
            <a:r>
              <a:rPr lang="tr-TR" sz="1000" dirty="0" err="1"/>
              <a:t>cross-cutting</a:t>
            </a:r>
            <a:r>
              <a:rPr lang="tr-TR" sz="1000" dirty="0"/>
              <a:t> </a:t>
            </a:r>
            <a:r>
              <a:rPr lang="tr-TR" sz="1000" dirty="0" err="1"/>
              <a:t>analysis</a:t>
            </a:r>
            <a:r>
              <a:rPr lang="tr-TR" sz="1000" dirty="0"/>
              <a:t> of </a:t>
            </a:r>
            <a:r>
              <a:rPr lang="tr-TR" sz="1000" dirty="0" err="1"/>
              <a:t>energy</a:t>
            </a:r>
            <a:r>
              <a:rPr lang="tr-TR" sz="1000" dirty="0"/>
              <a:t>, </a:t>
            </a:r>
            <a:r>
              <a:rPr lang="tr-TR" sz="1000" dirty="0" err="1"/>
              <a:t>climate</a:t>
            </a:r>
            <a:r>
              <a:rPr lang="tr-TR" sz="1000" dirty="0"/>
              <a:t>,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environment</a:t>
            </a:r>
            <a:r>
              <a:rPr lang="tr-TR" sz="1000" dirty="0"/>
              <a:t>, and </a:t>
            </a:r>
            <a:r>
              <a:rPr lang="tr-TR" sz="1000" dirty="0" err="1"/>
              <a:t>sustainable</a:t>
            </a:r>
            <a:r>
              <a:rPr lang="tr-TR" sz="1000" dirty="0"/>
              <a:t> </a:t>
            </a:r>
            <a:r>
              <a:rPr lang="tr-TR" sz="1000" dirty="0" err="1"/>
              <a:t>development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Model </a:t>
            </a:r>
            <a:r>
              <a:rPr lang="tr-TR" sz="1000" dirty="0" err="1"/>
              <a:t>Softw</a:t>
            </a:r>
            <a:r>
              <a:rPr lang="tr-TR" sz="1000" dirty="0"/>
              <a:t> [Internet]. 2019. 112(</a:t>
            </a:r>
            <a:r>
              <a:rPr lang="tr-TR" sz="1000" dirty="0" err="1"/>
              <a:t>March</a:t>
            </a:r>
            <a:r>
              <a:rPr lang="tr-TR" sz="1000" dirty="0"/>
              <a:t> 2018):143–56.</a:t>
            </a:r>
          </a:p>
          <a:p>
            <a:pPr marL="0" indent="0">
              <a:buNone/>
            </a:pPr>
            <a:r>
              <a:rPr lang="tr-TR" sz="1000" dirty="0"/>
              <a:t>[2]	</a:t>
            </a:r>
            <a:r>
              <a:rPr lang="tr-TR" sz="1000" dirty="0" err="1"/>
              <a:t>Kikstra</a:t>
            </a:r>
            <a:r>
              <a:rPr lang="tr-TR" sz="1000" dirty="0"/>
              <a:t> JS, </a:t>
            </a:r>
            <a:r>
              <a:rPr lang="tr-TR" sz="1000" dirty="0" err="1"/>
              <a:t>Vinca</a:t>
            </a:r>
            <a:r>
              <a:rPr lang="tr-TR" sz="1000" dirty="0"/>
              <a:t> A, </a:t>
            </a:r>
            <a:r>
              <a:rPr lang="tr-TR" sz="1000" dirty="0" err="1"/>
              <a:t>Lovat</a:t>
            </a:r>
            <a:r>
              <a:rPr lang="tr-TR" sz="1000" dirty="0"/>
              <a:t> F, Boza-</a:t>
            </a:r>
            <a:r>
              <a:rPr lang="tr-TR" sz="1000" dirty="0" err="1"/>
              <a:t>Kiss</a:t>
            </a:r>
            <a:r>
              <a:rPr lang="tr-TR" sz="1000" dirty="0"/>
              <a:t> B, 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Ruijven</a:t>
            </a:r>
            <a:r>
              <a:rPr lang="tr-TR" sz="1000" dirty="0"/>
              <a:t> B, Wilson C, et al.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 </a:t>
            </a:r>
            <a:r>
              <a:rPr lang="tr-TR" sz="1000" dirty="0" err="1"/>
              <a:t>with</a:t>
            </a:r>
            <a:r>
              <a:rPr lang="tr-TR" sz="1000" dirty="0"/>
              <a:t> </a:t>
            </a:r>
            <a:r>
              <a:rPr lang="tr-TR" sz="1000" dirty="0" err="1"/>
              <a:t>persistent</a:t>
            </a:r>
            <a:r>
              <a:rPr lang="tr-TR" sz="1000" dirty="0"/>
              <a:t> COVID-19-related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demand</a:t>
            </a:r>
            <a:r>
              <a:rPr lang="tr-TR" sz="1000" dirty="0"/>
              <a:t> </a:t>
            </a:r>
            <a:r>
              <a:rPr lang="tr-TR" sz="1000" dirty="0" err="1"/>
              <a:t>changes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Energy. 2021. 6(12):1114–23.</a:t>
            </a:r>
          </a:p>
          <a:p>
            <a:pPr marL="0" indent="0">
              <a:buNone/>
            </a:pPr>
            <a:r>
              <a:rPr lang="tr-TR" sz="1000" dirty="0"/>
              <a:t>[3]	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Soest</a:t>
            </a:r>
            <a:r>
              <a:rPr lang="tr-TR" sz="1000" dirty="0"/>
              <a:t> HL, </a:t>
            </a:r>
            <a:r>
              <a:rPr lang="tr-TR" sz="1000" dirty="0" err="1"/>
              <a:t>Aleluia</a:t>
            </a:r>
            <a:r>
              <a:rPr lang="tr-TR" sz="1000" dirty="0"/>
              <a:t> Reis L, </a:t>
            </a:r>
            <a:r>
              <a:rPr lang="tr-TR" sz="1000" dirty="0" err="1"/>
              <a:t>Baptista</a:t>
            </a:r>
            <a:r>
              <a:rPr lang="tr-TR" sz="1000" dirty="0"/>
              <a:t> LB, </a:t>
            </a:r>
            <a:r>
              <a:rPr lang="tr-TR" sz="1000" dirty="0" err="1"/>
              <a:t>Bertram</a:t>
            </a:r>
            <a:r>
              <a:rPr lang="tr-TR" sz="1000" dirty="0"/>
              <a:t> C, </a:t>
            </a:r>
            <a:r>
              <a:rPr lang="tr-TR" sz="1000" dirty="0" err="1"/>
              <a:t>Després</a:t>
            </a:r>
            <a:r>
              <a:rPr lang="tr-TR" sz="1000" dirty="0"/>
              <a:t> J, </a:t>
            </a:r>
            <a:r>
              <a:rPr lang="tr-TR" sz="1000" dirty="0" err="1"/>
              <a:t>Drouet</a:t>
            </a:r>
            <a:r>
              <a:rPr lang="tr-TR" sz="1000" dirty="0"/>
              <a:t> L, et al. Global </a:t>
            </a:r>
            <a:r>
              <a:rPr lang="tr-TR" sz="1000" dirty="0" err="1"/>
              <a:t>roll-out</a:t>
            </a:r>
            <a:r>
              <a:rPr lang="tr-TR" sz="1000" dirty="0"/>
              <a:t> of </a:t>
            </a:r>
            <a:r>
              <a:rPr lang="tr-TR" sz="1000" dirty="0" err="1"/>
              <a:t>comprehensive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</a:t>
            </a:r>
            <a:r>
              <a:rPr lang="tr-TR" sz="1000" dirty="0" err="1"/>
              <a:t>measures</a:t>
            </a:r>
            <a:r>
              <a:rPr lang="tr-TR" sz="1000" dirty="0"/>
              <a:t> </a:t>
            </a:r>
            <a:r>
              <a:rPr lang="tr-TR" sz="1000" dirty="0" err="1"/>
              <a:t>may</a:t>
            </a:r>
            <a:r>
              <a:rPr lang="tr-TR" sz="1000" dirty="0"/>
              <a:t> </a:t>
            </a:r>
            <a:r>
              <a:rPr lang="tr-TR" sz="1000" dirty="0" err="1"/>
              <a:t>aid</a:t>
            </a:r>
            <a:r>
              <a:rPr lang="tr-TR" sz="1000" dirty="0"/>
              <a:t> in </a:t>
            </a:r>
            <a:r>
              <a:rPr lang="tr-TR" sz="1000" dirty="0" err="1"/>
              <a:t>bridging</a:t>
            </a:r>
            <a:r>
              <a:rPr lang="tr-TR" sz="1000" dirty="0"/>
              <a:t> </a:t>
            </a:r>
            <a:r>
              <a:rPr lang="tr-TR" sz="1000" dirty="0" err="1"/>
              <a:t>emissions</a:t>
            </a:r>
            <a:r>
              <a:rPr lang="tr-TR" sz="1000" dirty="0"/>
              <a:t> </a:t>
            </a:r>
            <a:r>
              <a:rPr lang="tr-TR" sz="1000" dirty="0" err="1"/>
              <a:t>gap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</a:t>
            </a:r>
            <a:r>
              <a:rPr lang="tr-TR" sz="1000" dirty="0" err="1"/>
              <a:t>Commun</a:t>
            </a:r>
            <a:r>
              <a:rPr lang="tr-TR" sz="1000" dirty="0"/>
              <a:t> [Internet]. 2021. 12(1):6419.</a:t>
            </a:r>
          </a:p>
          <a:p>
            <a:pPr marL="0" indent="0">
              <a:buNone/>
            </a:pPr>
            <a:r>
              <a:rPr lang="tr-TR" sz="1000" dirty="0"/>
              <a:t>[4]	</a:t>
            </a:r>
            <a:r>
              <a:rPr lang="tr-TR" sz="1000" dirty="0" err="1"/>
              <a:t>Zhou</a:t>
            </a:r>
            <a:r>
              <a:rPr lang="tr-TR" sz="1000" dirty="0"/>
              <a:t> W, </a:t>
            </a:r>
            <a:r>
              <a:rPr lang="tr-TR" sz="1000" dirty="0" err="1"/>
              <a:t>McCollum</a:t>
            </a:r>
            <a:r>
              <a:rPr lang="tr-TR" sz="1000" dirty="0"/>
              <a:t> DL, </a:t>
            </a:r>
            <a:r>
              <a:rPr lang="tr-TR" sz="1000" dirty="0" err="1"/>
              <a:t>Fricko</a:t>
            </a:r>
            <a:r>
              <a:rPr lang="tr-TR" sz="1000" dirty="0"/>
              <a:t> O, </a:t>
            </a:r>
            <a:r>
              <a:rPr lang="tr-TR" sz="1000" dirty="0" err="1"/>
              <a:t>Gidden</a:t>
            </a:r>
            <a:r>
              <a:rPr lang="tr-TR" sz="1000" dirty="0"/>
              <a:t> M, </a:t>
            </a:r>
            <a:r>
              <a:rPr lang="tr-TR" sz="1000" dirty="0" err="1"/>
              <a:t>Huppmann</a:t>
            </a:r>
            <a:r>
              <a:rPr lang="tr-TR" sz="1000" dirty="0"/>
              <a:t> D, </a:t>
            </a:r>
            <a:r>
              <a:rPr lang="tr-TR" sz="1000" dirty="0" err="1"/>
              <a:t>Krey</a:t>
            </a:r>
            <a:r>
              <a:rPr lang="tr-TR" sz="1000" dirty="0"/>
              <a:t> V, et al. A </a:t>
            </a:r>
            <a:r>
              <a:rPr lang="tr-TR" sz="1000" dirty="0" err="1"/>
              <a:t>comparison</a:t>
            </a:r>
            <a:r>
              <a:rPr lang="tr-TR" sz="1000" dirty="0"/>
              <a:t> of </a:t>
            </a:r>
            <a:r>
              <a:rPr lang="tr-TR" sz="1000" dirty="0" err="1"/>
              <a:t>low</a:t>
            </a:r>
            <a:r>
              <a:rPr lang="tr-TR" sz="1000" dirty="0"/>
              <a:t> </a:t>
            </a:r>
            <a:r>
              <a:rPr lang="tr-TR" sz="1000" dirty="0" err="1"/>
              <a:t>carbon</a:t>
            </a:r>
            <a:r>
              <a:rPr lang="tr-TR" sz="1000" dirty="0"/>
              <a:t> </a:t>
            </a:r>
            <a:r>
              <a:rPr lang="tr-TR" sz="1000" dirty="0" err="1"/>
              <a:t>investment</a:t>
            </a:r>
            <a:r>
              <a:rPr lang="tr-TR" sz="1000" dirty="0"/>
              <a:t> </a:t>
            </a:r>
            <a:r>
              <a:rPr lang="tr-TR" sz="1000" dirty="0" err="1"/>
              <a:t>needs</a:t>
            </a:r>
            <a:r>
              <a:rPr lang="tr-TR" sz="1000" dirty="0"/>
              <a:t> </a:t>
            </a:r>
            <a:r>
              <a:rPr lang="tr-TR" sz="1000" dirty="0" err="1"/>
              <a:t>between</a:t>
            </a:r>
            <a:r>
              <a:rPr lang="tr-TR" sz="1000" dirty="0"/>
              <a:t> </a:t>
            </a:r>
            <a:r>
              <a:rPr lang="tr-TR" sz="1000" dirty="0" err="1"/>
              <a:t>China</a:t>
            </a:r>
            <a:r>
              <a:rPr lang="tr-TR" sz="1000" dirty="0"/>
              <a:t> and Europe in </a:t>
            </a:r>
            <a:r>
              <a:rPr lang="tr-TR" sz="1000" dirty="0" err="1"/>
              <a:t>stringent</a:t>
            </a:r>
            <a:r>
              <a:rPr lang="tr-TR" sz="1000" dirty="0"/>
              <a:t> </a:t>
            </a:r>
            <a:r>
              <a:rPr lang="tr-TR" sz="1000" dirty="0" err="1"/>
              <a:t>climate</a:t>
            </a:r>
            <a:r>
              <a:rPr lang="tr-TR" sz="1000" dirty="0"/>
              <a:t> </a:t>
            </a:r>
            <a:r>
              <a:rPr lang="tr-TR" sz="1000" dirty="0" err="1"/>
              <a:t>policy</a:t>
            </a:r>
            <a:r>
              <a:rPr lang="tr-TR" sz="1000" dirty="0"/>
              <a:t> </a:t>
            </a:r>
            <a:r>
              <a:rPr lang="tr-TR" sz="1000" dirty="0" err="1"/>
              <a:t>scenarios</a:t>
            </a:r>
            <a:r>
              <a:rPr lang="tr-TR" sz="1000" dirty="0"/>
              <a:t>.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Lett</a:t>
            </a:r>
            <a:r>
              <a:rPr lang="tr-TR" sz="1000" dirty="0"/>
              <a:t> [Internet]. 2019. 14(5):054017.</a:t>
            </a:r>
          </a:p>
          <a:p>
            <a:pPr marL="0" indent="0">
              <a:buNone/>
            </a:pPr>
            <a:r>
              <a:rPr lang="tr-TR" sz="1000" dirty="0"/>
              <a:t>[5]	</a:t>
            </a:r>
            <a:r>
              <a:rPr lang="tr-TR" sz="1000" dirty="0" err="1"/>
              <a:t>Grubler</a:t>
            </a:r>
            <a:r>
              <a:rPr lang="tr-TR" sz="1000" dirty="0"/>
              <a:t> A, Wilson C, </a:t>
            </a:r>
            <a:r>
              <a:rPr lang="tr-TR" sz="1000" dirty="0" err="1"/>
              <a:t>Bento</a:t>
            </a:r>
            <a:r>
              <a:rPr lang="tr-TR" sz="1000" dirty="0"/>
              <a:t> N, Boza-</a:t>
            </a:r>
            <a:r>
              <a:rPr lang="tr-TR" sz="1000" dirty="0" err="1"/>
              <a:t>Kiss</a:t>
            </a:r>
            <a:r>
              <a:rPr lang="tr-TR" sz="1000" dirty="0"/>
              <a:t> B, </a:t>
            </a:r>
            <a:r>
              <a:rPr lang="tr-TR" sz="1000" dirty="0" err="1"/>
              <a:t>Krey</a:t>
            </a:r>
            <a:r>
              <a:rPr lang="tr-TR" sz="1000" dirty="0"/>
              <a:t> V, </a:t>
            </a:r>
            <a:r>
              <a:rPr lang="tr-TR" sz="1000" dirty="0" err="1"/>
              <a:t>McCollum</a:t>
            </a:r>
            <a:r>
              <a:rPr lang="tr-TR" sz="1000" dirty="0"/>
              <a:t> DL, et al. A </a:t>
            </a:r>
            <a:r>
              <a:rPr lang="tr-TR" sz="1000" dirty="0" err="1"/>
              <a:t>low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demand</a:t>
            </a:r>
            <a:r>
              <a:rPr lang="tr-TR" sz="1000" dirty="0"/>
              <a:t> </a:t>
            </a:r>
            <a:r>
              <a:rPr lang="tr-TR" sz="1000" dirty="0" err="1"/>
              <a:t>scenario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meeting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1.5 °C </a:t>
            </a:r>
            <a:r>
              <a:rPr lang="tr-TR" sz="1000" dirty="0" err="1"/>
              <a:t>target</a:t>
            </a:r>
            <a:r>
              <a:rPr lang="tr-TR" sz="1000" dirty="0"/>
              <a:t> and </a:t>
            </a:r>
            <a:r>
              <a:rPr lang="tr-TR" sz="1000" dirty="0" err="1"/>
              <a:t>sustainable</a:t>
            </a:r>
            <a:r>
              <a:rPr lang="tr-TR" sz="1000" dirty="0"/>
              <a:t> </a:t>
            </a:r>
            <a:r>
              <a:rPr lang="tr-TR" sz="1000" dirty="0" err="1"/>
              <a:t>development</a:t>
            </a:r>
            <a:r>
              <a:rPr lang="tr-TR" sz="1000" dirty="0"/>
              <a:t> </a:t>
            </a:r>
            <a:r>
              <a:rPr lang="tr-TR" sz="1000" dirty="0" err="1"/>
              <a:t>goals</a:t>
            </a:r>
            <a:r>
              <a:rPr lang="tr-TR" sz="1000" dirty="0"/>
              <a:t> </a:t>
            </a:r>
            <a:r>
              <a:rPr lang="tr-TR" sz="1000" dirty="0" err="1"/>
              <a:t>without</a:t>
            </a:r>
            <a:r>
              <a:rPr lang="tr-TR" sz="1000" dirty="0"/>
              <a:t> </a:t>
            </a:r>
            <a:r>
              <a:rPr lang="tr-TR" sz="1000" dirty="0" err="1"/>
              <a:t>negative</a:t>
            </a:r>
            <a:r>
              <a:rPr lang="tr-TR" sz="1000" dirty="0"/>
              <a:t> </a:t>
            </a:r>
            <a:r>
              <a:rPr lang="tr-TR" sz="1000" dirty="0" err="1"/>
              <a:t>emission</a:t>
            </a:r>
            <a:r>
              <a:rPr lang="tr-TR" sz="1000" dirty="0"/>
              <a:t> </a:t>
            </a:r>
            <a:r>
              <a:rPr lang="tr-TR" sz="1000" dirty="0" err="1"/>
              <a:t>technologies</a:t>
            </a:r>
            <a:r>
              <a:rPr lang="tr-TR" sz="1000" dirty="0"/>
              <a:t>. </a:t>
            </a:r>
            <a:r>
              <a:rPr lang="tr-TR" sz="1000" dirty="0" err="1"/>
              <a:t>Nat</a:t>
            </a:r>
            <a:r>
              <a:rPr lang="tr-TR" sz="1000" dirty="0"/>
              <a:t> Energy [Internet]. 2018. 3(6):515–27.</a:t>
            </a:r>
          </a:p>
          <a:p>
            <a:pPr marL="0" indent="0">
              <a:buNone/>
            </a:pPr>
            <a:r>
              <a:rPr lang="tr-TR" sz="1000" dirty="0"/>
              <a:t>[6]	</a:t>
            </a:r>
            <a:r>
              <a:rPr lang="tr-TR" sz="1000" dirty="0" err="1"/>
              <a:t>Zakeri</a:t>
            </a:r>
            <a:r>
              <a:rPr lang="tr-TR" sz="1000" dirty="0"/>
              <a:t> B, </a:t>
            </a:r>
            <a:r>
              <a:rPr lang="tr-TR" sz="1000" dirty="0" err="1"/>
              <a:t>Syri</a:t>
            </a:r>
            <a:r>
              <a:rPr lang="tr-TR" sz="1000" dirty="0"/>
              <a:t> S. </a:t>
            </a:r>
            <a:r>
              <a:rPr lang="tr-TR" sz="1000" dirty="0" err="1"/>
              <a:t>Electrical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storage</a:t>
            </a:r>
            <a:r>
              <a:rPr lang="tr-TR" sz="1000" dirty="0"/>
              <a:t> </a:t>
            </a:r>
            <a:r>
              <a:rPr lang="tr-TR" sz="1000" dirty="0" err="1"/>
              <a:t>systems</a:t>
            </a:r>
            <a:r>
              <a:rPr lang="tr-TR" sz="1000" dirty="0"/>
              <a:t>: A </a:t>
            </a:r>
            <a:r>
              <a:rPr lang="tr-TR" sz="1000" dirty="0" err="1"/>
              <a:t>comparative</a:t>
            </a:r>
            <a:r>
              <a:rPr lang="tr-TR" sz="1000" dirty="0"/>
              <a:t> life </a:t>
            </a:r>
            <a:r>
              <a:rPr lang="tr-TR" sz="1000" dirty="0" err="1"/>
              <a:t>cycle</a:t>
            </a:r>
            <a:r>
              <a:rPr lang="tr-TR" sz="1000" dirty="0"/>
              <a:t> </a:t>
            </a:r>
            <a:r>
              <a:rPr lang="tr-TR" sz="1000" dirty="0" err="1"/>
              <a:t>cost</a:t>
            </a:r>
            <a:r>
              <a:rPr lang="tr-TR" sz="1000" dirty="0"/>
              <a:t> </a:t>
            </a:r>
            <a:r>
              <a:rPr lang="tr-TR" sz="1000" dirty="0" err="1"/>
              <a:t>analysis</a:t>
            </a:r>
            <a:r>
              <a:rPr lang="tr-TR" sz="1000" dirty="0"/>
              <a:t>. </a:t>
            </a:r>
            <a:r>
              <a:rPr lang="tr-TR" sz="1000" dirty="0" err="1"/>
              <a:t>Renew</a:t>
            </a:r>
            <a:r>
              <a:rPr lang="tr-TR" sz="1000" dirty="0"/>
              <a:t> </a:t>
            </a:r>
            <a:r>
              <a:rPr lang="tr-TR" sz="1000" dirty="0" err="1"/>
              <a:t>Sustain</a:t>
            </a:r>
            <a:r>
              <a:rPr lang="tr-TR" sz="1000" dirty="0"/>
              <a:t> Energy </a:t>
            </a:r>
            <a:r>
              <a:rPr lang="tr-TR" sz="1000" dirty="0" err="1"/>
              <a:t>Rev</a:t>
            </a:r>
            <a:r>
              <a:rPr lang="tr-TR" sz="1000" dirty="0"/>
              <a:t> [Internet]. 2015. 42:569–96.</a:t>
            </a:r>
          </a:p>
          <a:p>
            <a:pPr marL="0" indent="0">
              <a:buNone/>
            </a:pPr>
            <a:r>
              <a:rPr lang="tr-TR" sz="1000" dirty="0"/>
              <a:t>[7]	</a:t>
            </a:r>
            <a:r>
              <a:rPr lang="tr-TR" sz="1000" dirty="0" err="1"/>
              <a:t>Martins</a:t>
            </a:r>
            <a:r>
              <a:rPr lang="tr-TR" sz="1000" dirty="0"/>
              <a:t> F, </a:t>
            </a:r>
            <a:r>
              <a:rPr lang="tr-TR" sz="1000" dirty="0" err="1"/>
              <a:t>Patrão</a:t>
            </a:r>
            <a:r>
              <a:rPr lang="tr-TR" sz="1000" dirty="0"/>
              <a:t> C, </a:t>
            </a:r>
            <a:r>
              <a:rPr lang="tr-TR" sz="1000" dirty="0" err="1"/>
              <a:t>Moura</a:t>
            </a:r>
            <a:r>
              <a:rPr lang="tr-TR" sz="1000" dirty="0"/>
              <a:t> P, de </a:t>
            </a:r>
            <a:r>
              <a:rPr lang="tr-TR" sz="1000" dirty="0" err="1"/>
              <a:t>Almeida</a:t>
            </a:r>
            <a:r>
              <a:rPr lang="tr-TR" sz="1000" dirty="0"/>
              <a:t> AT. A </a:t>
            </a:r>
            <a:r>
              <a:rPr lang="tr-TR" sz="1000" dirty="0" err="1"/>
              <a:t>Review</a:t>
            </a:r>
            <a:r>
              <a:rPr lang="tr-TR" sz="1000" dirty="0"/>
              <a:t> of Energy </a:t>
            </a:r>
            <a:r>
              <a:rPr lang="tr-TR" sz="1000" dirty="0" err="1"/>
              <a:t>Modeling</a:t>
            </a:r>
            <a:r>
              <a:rPr lang="tr-TR" sz="1000" dirty="0"/>
              <a:t> Tools </a:t>
            </a:r>
            <a:r>
              <a:rPr lang="tr-TR" sz="1000" dirty="0" err="1"/>
              <a:t>for</a:t>
            </a:r>
            <a:r>
              <a:rPr lang="tr-TR" sz="1000" dirty="0"/>
              <a:t> Energy </a:t>
            </a:r>
            <a:r>
              <a:rPr lang="tr-TR" sz="1000" dirty="0" err="1"/>
              <a:t>Efficiency</a:t>
            </a:r>
            <a:r>
              <a:rPr lang="tr-TR" sz="1000" dirty="0"/>
              <a:t> in Smart </a:t>
            </a:r>
            <a:r>
              <a:rPr lang="tr-TR" sz="1000" dirty="0" err="1"/>
              <a:t>Cities</a:t>
            </a:r>
            <a:r>
              <a:rPr lang="tr-TR" sz="1000" dirty="0"/>
              <a:t>. Smart </a:t>
            </a:r>
            <a:r>
              <a:rPr lang="tr-TR" sz="1000" dirty="0" err="1"/>
              <a:t>Cities</a:t>
            </a:r>
            <a:r>
              <a:rPr lang="tr-TR" sz="1000" dirty="0"/>
              <a:t> [Internet]. 2021. 4(4):1420–36.</a:t>
            </a:r>
          </a:p>
          <a:p>
            <a:pPr marL="0" indent="0">
              <a:buNone/>
            </a:pPr>
            <a:r>
              <a:rPr lang="tr-TR" sz="1000" dirty="0"/>
              <a:t>[8]	</a:t>
            </a:r>
            <a:r>
              <a:rPr lang="tr-TR" sz="1000" dirty="0" err="1"/>
              <a:t>Zhao</a:t>
            </a:r>
            <a:r>
              <a:rPr lang="tr-TR" sz="1000" dirty="0"/>
              <a:t> F, Fan Y, </a:t>
            </a:r>
            <a:r>
              <a:rPr lang="tr-TR" sz="1000" dirty="0" err="1"/>
              <a:t>Zhang</a:t>
            </a:r>
            <a:r>
              <a:rPr lang="tr-TR" sz="1000" dirty="0"/>
              <a:t> S. </a:t>
            </a:r>
            <a:r>
              <a:rPr lang="tr-TR" sz="1000" dirty="0" err="1"/>
              <a:t>Assessment</a:t>
            </a:r>
            <a:r>
              <a:rPr lang="tr-TR" sz="1000" dirty="0"/>
              <a:t> of </a:t>
            </a:r>
            <a:r>
              <a:rPr lang="tr-TR" sz="1000" dirty="0" err="1"/>
              <a:t>efficiency</a:t>
            </a:r>
            <a:r>
              <a:rPr lang="tr-TR" sz="1000" dirty="0"/>
              <a:t> </a:t>
            </a:r>
            <a:r>
              <a:rPr lang="tr-TR" sz="1000" dirty="0" err="1"/>
              <a:t>improvement</a:t>
            </a:r>
            <a:r>
              <a:rPr lang="tr-TR" sz="1000" dirty="0"/>
              <a:t> and </a:t>
            </a:r>
            <a:r>
              <a:rPr lang="tr-TR" sz="1000" dirty="0" err="1"/>
              <a:t>emission</a:t>
            </a:r>
            <a:r>
              <a:rPr lang="tr-TR" sz="1000" dirty="0"/>
              <a:t> </a:t>
            </a:r>
            <a:r>
              <a:rPr lang="tr-TR" sz="1000" dirty="0" err="1"/>
              <a:t>mitigation</a:t>
            </a:r>
            <a:r>
              <a:rPr lang="tr-TR" sz="1000" dirty="0"/>
              <a:t> </a:t>
            </a:r>
            <a:r>
              <a:rPr lang="tr-TR" sz="1000" dirty="0" err="1"/>
              <a:t>potentials</a:t>
            </a:r>
            <a:r>
              <a:rPr lang="tr-TR" sz="1000" dirty="0"/>
              <a:t> in </a:t>
            </a:r>
            <a:r>
              <a:rPr lang="tr-TR" sz="1000" dirty="0" err="1"/>
              <a:t>China’s</a:t>
            </a:r>
            <a:r>
              <a:rPr lang="tr-TR" sz="1000" dirty="0"/>
              <a:t> </a:t>
            </a:r>
            <a:r>
              <a:rPr lang="tr-TR" sz="1000" dirty="0" err="1"/>
              <a:t>petroleum</a:t>
            </a:r>
            <a:r>
              <a:rPr lang="tr-TR" sz="1000" dirty="0"/>
              <a:t> </a:t>
            </a:r>
            <a:r>
              <a:rPr lang="tr-TR" sz="1000" dirty="0" err="1"/>
              <a:t>refining</a:t>
            </a:r>
            <a:r>
              <a:rPr lang="tr-TR" sz="1000" dirty="0"/>
              <a:t> </a:t>
            </a:r>
            <a:r>
              <a:rPr lang="tr-TR" sz="1000" dirty="0" err="1"/>
              <a:t>industry</a:t>
            </a:r>
            <a:r>
              <a:rPr lang="tr-TR" sz="1000" dirty="0"/>
              <a:t>. J </a:t>
            </a:r>
            <a:r>
              <a:rPr lang="tr-TR" sz="1000" dirty="0" err="1"/>
              <a:t>Clean</a:t>
            </a:r>
            <a:r>
              <a:rPr lang="tr-TR" sz="1000" dirty="0"/>
              <a:t> </a:t>
            </a:r>
            <a:r>
              <a:rPr lang="tr-TR" sz="1000" dirty="0" err="1"/>
              <a:t>Prod</a:t>
            </a:r>
            <a:r>
              <a:rPr lang="tr-TR" sz="1000" dirty="0"/>
              <a:t> [Internet]. 2021. 280(2):124482.</a:t>
            </a:r>
          </a:p>
          <a:p>
            <a:pPr marL="0" indent="0">
              <a:buNone/>
            </a:pPr>
            <a:r>
              <a:rPr lang="tr-TR" sz="1000" dirty="0"/>
              <a:t>[9]	</a:t>
            </a:r>
            <a:r>
              <a:rPr lang="tr-TR" sz="1000" dirty="0" err="1"/>
              <a:t>Mastrucci</a:t>
            </a:r>
            <a:r>
              <a:rPr lang="tr-TR" sz="1000" dirty="0"/>
              <a:t> A, </a:t>
            </a:r>
            <a:r>
              <a:rPr lang="tr-TR" sz="1000" dirty="0" err="1"/>
              <a:t>van</a:t>
            </a:r>
            <a:r>
              <a:rPr lang="tr-TR" sz="1000" dirty="0"/>
              <a:t> </a:t>
            </a:r>
            <a:r>
              <a:rPr lang="tr-TR" sz="1000" dirty="0" err="1"/>
              <a:t>Ruijven</a:t>
            </a:r>
            <a:r>
              <a:rPr lang="tr-TR" sz="1000" dirty="0"/>
              <a:t> B, </a:t>
            </a:r>
            <a:r>
              <a:rPr lang="tr-TR" sz="1000" dirty="0" err="1"/>
              <a:t>Byers</a:t>
            </a:r>
            <a:r>
              <a:rPr lang="tr-TR" sz="1000" dirty="0"/>
              <a:t> E, </a:t>
            </a:r>
            <a:r>
              <a:rPr lang="tr-TR" sz="1000" dirty="0" err="1"/>
              <a:t>Poblete-Cazenave</a:t>
            </a:r>
            <a:r>
              <a:rPr lang="tr-TR" sz="1000" dirty="0"/>
              <a:t> M, </a:t>
            </a:r>
            <a:r>
              <a:rPr lang="tr-TR" sz="1000" dirty="0" err="1"/>
              <a:t>Pachauri</a:t>
            </a:r>
            <a:r>
              <a:rPr lang="tr-TR" sz="1000" dirty="0"/>
              <a:t> S. Global </a:t>
            </a:r>
            <a:r>
              <a:rPr lang="tr-TR" sz="1000" dirty="0" err="1"/>
              <a:t>scenarios</a:t>
            </a:r>
            <a:r>
              <a:rPr lang="tr-TR" sz="1000" dirty="0"/>
              <a:t> of </a:t>
            </a:r>
            <a:r>
              <a:rPr lang="tr-TR" sz="1000" dirty="0" err="1"/>
              <a:t>residential</a:t>
            </a:r>
            <a:r>
              <a:rPr lang="tr-TR" sz="1000" dirty="0"/>
              <a:t> </a:t>
            </a:r>
            <a:r>
              <a:rPr lang="tr-TR" sz="1000" dirty="0" err="1"/>
              <a:t>heating</a:t>
            </a:r>
            <a:r>
              <a:rPr lang="tr-TR" sz="1000" dirty="0"/>
              <a:t> and </a:t>
            </a:r>
            <a:r>
              <a:rPr lang="tr-TR" sz="1000" dirty="0" err="1"/>
              <a:t>cooling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demand</a:t>
            </a:r>
            <a:r>
              <a:rPr lang="tr-TR" sz="1000" dirty="0"/>
              <a:t> and CO2 </a:t>
            </a:r>
            <a:r>
              <a:rPr lang="tr-TR" sz="1000" dirty="0" err="1"/>
              <a:t>emissions</a:t>
            </a:r>
            <a:r>
              <a:rPr lang="tr-TR" sz="1000" dirty="0"/>
              <a:t>. </a:t>
            </a:r>
            <a:r>
              <a:rPr lang="tr-TR" sz="1000" dirty="0" err="1"/>
              <a:t>Clim</a:t>
            </a:r>
            <a:r>
              <a:rPr lang="tr-TR" sz="1000" dirty="0"/>
              <a:t> </a:t>
            </a:r>
            <a:r>
              <a:rPr lang="tr-TR" sz="1000" dirty="0" err="1"/>
              <a:t>Change</a:t>
            </a:r>
            <a:r>
              <a:rPr lang="tr-TR" sz="1000" dirty="0"/>
              <a:t> [Internet]. 2021. 168(3–4):14.</a:t>
            </a:r>
          </a:p>
          <a:p>
            <a:pPr marL="0" indent="0">
              <a:buNone/>
            </a:pPr>
            <a:r>
              <a:rPr lang="tr-TR" sz="1000" dirty="0"/>
              <a:t>[10]	</a:t>
            </a:r>
            <a:r>
              <a:rPr lang="tr-TR" sz="1000" dirty="0" err="1"/>
              <a:t>Jie</a:t>
            </a:r>
            <a:r>
              <a:rPr lang="tr-TR" sz="1000" dirty="0"/>
              <a:t> D, </a:t>
            </a:r>
            <a:r>
              <a:rPr lang="tr-TR" sz="1000" dirty="0" err="1"/>
              <a:t>Xu</a:t>
            </a:r>
            <a:r>
              <a:rPr lang="tr-TR" sz="1000" dirty="0"/>
              <a:t> X, </a:t>
            </a:r>
            <a:r>
              <a:rPr lang="tr-TR" sz="1000" dirty="0" err="1"/>
              <a:t>Guo</a:t>
            </a:r>
            <a:r>
              <a:rPr lang="tr-TR" sz="1000" dirty="0"/>
              <a:t> F.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future</a:t>
            </a:r>
            <a:r>
              <a:rPr lang="tr-TR" sz="1000" dirty="0"/>
              <a:t> of </a:t>
            </a:r>
            <a:r>
              <a:rPr lang="tr-TR" sz="1000" dirty="0" err="1"/>
              <a:t>coal</a:t>
            </a:r>
            <a:r>
              <a:rPr lang="tr-TR" sz="1000" dirty="0"/>
              <a:t> </a:t>
            </a:r>
            <a:r>
              <a:rPr lang="tr-TR" sz="1000" dirty="0" err="1"/>
              <a:t>supply</a:t>
            </a:r>
            <a:r>
              <a:rPr lang="tr-TR" sz="1000" dirty="0"/>
              <a:t> in </a:t>
            </a:r>
            <a:r>
              <a:rPr lang="tr-TR" sz="1000" dirty="0" err="1"/>
              <a:t>China</a:t>
            </a:r>
            <a:r>
              <a:rPr lang="tr-TR" sz="1000" dirty="0"/>
              <a:t> </a:t>
            </a:r>
            <a:r>
              <a:rPr lang="tr-TR" sz="1000" dirty="0" err="1"/>
              <a:t>based</a:t>
            </a:r>
            <a:r>
              <a:rPr lang="tr-TR" sz="1000" dirty="0"/>
              <a:t> on </a:t>
            </a:r>
            <a:r>
              <a:rPr lang="tr-TR" sz="1000" dirty="0" err="1"/>
              <a:t>non-fossil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 </a:t>
            </a:r>
            <a:r>
              <a:rPr lang="tr-TR" sz="1000" dirty="0" err="1"/>
              <a:t>development</a:t>
            </a:r>
            <a:r>
              <a:rPr lang="tr-TR" sz="1000" dirty="0"/>
              <a:t> and </a:t>
            </a:r>
            <a:r>
              <a:rPr lang="tr-TR" sz="1000" dirty="0" err="1"/>
              <a:t>carbon</a:t>
            </a:r>
            <a:r>
              <a:rPr lang="tr-TR" sz="1000" dirty="0"/>
              <a:t> </a:t>
            </a:r>
            <a:r>
              <a:rPr lang="tr-TR" sz="1000" dirty="0" err="1"/>
              <a:t>price</a:t>
            </a:r>
            <a:r>
              <a:rPr lang="tr-TR" sz="1000" dirty="0"/>
              <a:t> </a:t>
            </a:r>
            <a:r>
              <a:rPr lang="tr-TR" sz="1000" dirty="0" err="1"/>
              <a:t>strategies</a:t>
            </a:r>
            <a:r>
              <a:rPr lang="tr-TR" sz="1000" dirty="0"/>
              <a:t>. Energy [Internet]. 2021. 220:119644.</a:t>
            </a:r>
          </a:p>
          <a:p>
            <a:pPr marL="0" indent="0">
              <a:buNone/>
            </a:pPr>
            <a:r>
              <a:rPr lang="tr-TR" sz="1000" dirty="0"/>
              <a:t>[11]	</a:t>
            </a:r>
            <a:r>
              <a:rPr lang="tr-TR" sz="1000" dirty="0" err="1"/>
              <a:t>Hunt</a:t>
            </a:r>
            <a:r>
              <a:rPr lang="tr-TR" sz="1000" dirty="0"/>
              <a:t> JD, </a:t>
            </a:r>
            <a:r>
              <a:rPr lang="tr-TR" sz="1000" dirty="0" err="1"/>
              <a:t>Weber</a:t>
            </a:r>
            <a:r>
              <a:rPr lang="tr-TR" sz="1000" dirty="0"/>
              <a:t> N de AB, </a:t>
            </a:r>
            <a:r>
              <a:rPr lang="tr-TR" sz="1000" dirty="0" err="1"/>
              <a:t>Zakeri</a:t>
            </a:r>
            <a:r>
              <a:rPr lang="tr-TR" sz="1000" dirty="0"/>
              <a:t> B, </a:t>
            </a:r>
            <a:r>
              <a:rPr lang="tr-TR" sz="1000" dirty="0" err="1"/>
              <a:t>Diaby</a:t>
            </a:r>
            <a:r>
              <a:rPr lang="tr-TR" sz="1000" dirty="0"/>
              <a:t> AT, </a:t>
            </a:r>
            <a:r>
              <a:rPr lang="tr-TR" sz="1000" dirty="0" err="1"/>
              <a:t>Byrne</a:t>
            </a:r>
            <a:r>
              <a:rPr lang="tr-TR" sz="1000" dirty="0"/>
              <a:t> P, </a:t>
            </a:r>
            <a:r>
              <a:rPr lang="tr-TR" sz="1000" dirty="0" err="1"/>
              <a:t>Filho</a:t>
            </a:r>
            <a:r>
              <a:rPr lang="tr-TR" sz="1000" dirty="0"/>
              <a:t> WL, et al. </a:t>
            </a:r>
            <a:r>
              <a:rPr lang="tr-TR" sz="1000" dirty="0" err="1"/>
              <a:t>Deep</a:t>
            </a:r>
            <a:r>
              <a:rPr lang="tr-TR" sz="1000" dirty="0"/>
              <a:t> </a:t>
            </a:r>
            <a:r>
              <a:rPr lang="tr-TR" sz="1000" dirty="0" err="1"/>
              <a:t>seawater</a:t>
            </a:r>
            <a:r>
              <a:rPr lang="tr-TR" sz="1000" dirty="0"/>
              <a:t> </a:t>
            </a:r>
            <a:r>
              <a:rPr lang="tr-TR" sz="1000" dirty="0" err="1"/>
              <a:t>cooling</a:t>
            </a:r>
            <a:r>
              <a:rPr lang="tr-TR" sz="1000" dirty="0"/>
              <a:t> and </a:t>
            </a:r>
            <a:r>
              <a:rPr lang="tr-TR" sz="1000" dirty="0" err="1"/>
              <a:t>desalination</a:t>
            </a:r>
            <a:r>
              <a:rPr lang="tr-TR" sz="1000" dirty="0"/>
              <a:t>: </a:t>
            </a:r>
            <a:r>
              <a:rPr lang="tr-TR" sz="1000" dirty="0" err="1"/>
              <a:t>Combining</a:t>
            </a:r>
            <a:r>
              <a:rPr lang="tr-TR" sz="1000" dirty="0"/>
              <a:t> </a:t>
            </a:r>
            <a:r>
              <a:rPr lang="tr-TR" sz="1000" dirty="0" err="1"/>
              <a:t>seawater</a:t>
            </a:r>
            <a:r>
              <a:rPr lang="tr-TR" sz="1000" dirty="0"/>
              <a:t> </a:t>
            </a:r>
            <a:r>
              <a:rPr lang="tr-TR" sz="1000" dirty="0" err="1"/>
              <a:t>air</a:t>
            </a:r>
            <a:r>
              <a:rPr lang="tr-TR" sz="1000" dirty="0"/>
              <a:t> </a:t>
            </a:r>
            <a:r>
              <a:rPr lang="tr-TR" sz="1000" dirty="0" err="1"/>
              <a:t>conditioning</a:t>
            </a:r>
            <a:r>
              <a:rPr lang="tr-TR" sz="1000" dirty="0"/>
              <a:t> and </a:t>
            </a:r>
            <a:r>
              <a:rPr lang="tr-TR" sz="1000" dirty="0" err="1"/>
              <a:t>desalination</a:t>
            </a:r>
            <a:r>
              <a:rPr lang="tr-TR" sz="1000" dirty="0"/>
              <a:t>. </a:t>
            </a:r>
            <a:r>
              <a:rPr lang="tr-TR" sz="1000" dirty="0" err="1"/>
              <a:t>Sustain</a:t>
            </a:r>
            <a:r>
              <a:rPr lang="tr-TR" sz="1000" dirty="0"/>
              <a:t> </a:t>
            </a:r>
            <a:r>
              <a:rPr lang="tr-TR" sz="1000" dirty="0" err="1"/>
              <a:t>Cities</a:t>
            </a:r>
            <a:r>
              <a:rPr lang="tr-TR" sz="1000" dirty="0"/>
              <a:t> </a:t>
            </a:r>
            <a:r>
              <a:rPr lang="tr-TR" sz="1000" dirty="0" err="1"/>
              <a:t>Soc</a:t>
            </a:r>
            <a:r>
              <a:rPr lang="tr-TR" sz="1000" dirty="0"/>
              <a:t>. 2021. 74(</a:t>
            </a:r>
            <a:r>
              <a:rPr lang="tr-TR" sz="1000" dirty="0" err="1"/>
              <a:t>August</a:t>
            </a:r>
            <a:r>
              <a:rPr lang="tr-TR" sz="1000" dirty="0"/>
              <a:t>).</a:t>
            </a:r>
          </a:p>
          <a:p>
            <a:pPr marL="0" indent="0">
              <a:buNone/>
            </a:pPr>
            <a:r>
              <a:rPr lang="tr-TR" sz="1000" dirty="0"/>
              <a:t>[12]	</a:t>
            </a:r>
            <a:r>
              <a:rPr lang="tr-TR" sz="1000" dirty="0" err="1"/>
              <a:t>Ghadaksaz</a:t>
            </a:r>
            <a:r>
              <a:rPr lang="tr-TR" sz="1000" dirty="0"/>
              <a:t> H, </a:t>
            </a:r>
            <a:r>
              <a:rPr lang="tr-TR" sz="1000" dirty="0" err="1"/>
              <a:t>Saboohi</a:t>
            </a:r>
            <a:r>
              <a:rPr lang="tr-TR" sz="1000" dirty="0"/>
              <a:t> Y. Energy </a:t>
            </a:r>
            <a:r>
              <a:rPr lang="tr-TR" sz="1000" dirty="0" err="1"/>
              <a:t>supply</a:t>
            </a:r>
            <a:r>
              <a:rPr lang="tr-TR" sz="1000" dirty="0"/>
              <a:t> </a:t>
            </a:r>
            <a:r>
              <a:rPr lang="tr-TR" sz="1000" dirty="0" err="1"/>
              <a:t>transformation</a:t>
            </a:r>
            <a:r>
              <a:rPr lang="tr-TR" sz="1000" dirty="0"/>
              <a:t> </a:t>
            </a:r>
            <a:r>
              <a:rPr lang="tr-TR" sz="1000" dirty="0" err="1"/>
              <a:t>pathways</a:t>
            </a:r>
            <a:r>
              <a:rPr lang="tr-TR" sz="1000" dirty="0"/>
              <a:t> in Iran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reduce</a:t>
            </a:r>
            <a:r>
              <a:rPr lang="tr-TR" sz="1000" dirty="0"/>
              <a:t> GHG </a:t>
            </a:r>
            <a:r>
              <a:rPr lang="tr-TR" sz="1000" dirty="0" err="1"/>
              <a:t>emissions</a:t>
            </a:r>
            <a:r>
              <a:rPr lang="tr-TR" sz="1000" dirty="0"/>
              <a:t> in </a:t>
            </a:r>
            <a:r>
              <a:rPr lang="tr-TR" sz="1000" dirty="0" err="1"/>
              <a:t>line</a:t>
            </a:r>
            <a:r>
              <a:rPr lang="tr-TR" sz="1000" dirty="0"/>
              <a:t> </a:t>
            </a:r>
            <a:r>
              <a:rPr lang="tr-TR" sz="1000" dirty="0" err="1"/>
              <a:t>with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Paris </a:t>
            </a:r>
            <a:r>
              <a:rPr lang="tr-TR" sz="1000" dirty="0" err="1"/>
              <a:t>Agreement</a:t>
            </a:r>
            <a:r>
              <a:rPr lang="tr-TR" sz="1000" dirty="0"/>
              <a:t>. Energy </a:t>
            </a:r>
            <a:r>
              <a:rPr lang="tr-TR" sz="1000" dirty="0" err="1"/>
              <a:t>Strateg</a:t>
            </a:r>
            <a:r>
              <a:rPr lang="tr-TR" sz="1000" dirty="0"/>
              <a:t> </a:t>
            </a:r>
            <a:r>
              <a:rPr lang="tr-TR" sz="1000" dirty="0" err="1"/>
              <a:t>Rev</a:t>
            </a:r>
            <a:r>
              <a:rPr lang="tr-TR" sz="1000" dirty="0"/>
              <a:t> [Internet]. 2020. 32:100541.</a:t>
            </a:r>
          </a:p>
          <a:p>
            <a:pPr marL="0" indent="0">
              <a:buNone/>
            </a:pPr>
            <a:r>
              <a:rPr lang="tr-TR" sz="1000" dirty="0"/>
              <a:t>[13]	</a:t>
            </a:r>
            <a:r>
              <a:rPr lang="tr-TR" sz="1000" dirty="0" err="1"/>
              <a:t>Vinca</a:t>
            </a:r>
            <a:r>
              <a:rPr lang="tr-TR" sz="1000" dirty="0"/>
              <a:t> A, Parkinson S, </a:t>
            </a:r>
            <a:r>
              <a:rPr lang="tr-TR" sz="1000" dirty="0" err="1"/>
              <a:t>Byers</a:t>
            </a:r>
            <a:r>
              <a:rPr lang="tr-TR" sz="1000" dirty="0"/>
              <a:t> E, </a:t>
            </a:r>
            <a:r>
              <a:rPr lang="tr-TR" sz="1000" dirty="0" err="1"/>
              <a:t>Burek</a:t>
            </a:r>
            <a:r>
              <a:rPr lang="tr-TR" sz="1000" dirty="0"/>
              <a:t> P, </a:t>
            </a:r>
            <a:r>
              <a:rPr lang="tr-TR" sz="1000" dirty="0" err="1"/>
              <a:t>Khan</a:t>
            </a:r>
            <a:r>
              <a:rPr lang="tr-TR" sz="1000" dirty="0"/>
              <a:t> Z, </a:t>
            </a:r>
            <a:r>
              <a:rPr lang="tr-TR" sz="1000" dirty="0" err="1"/>
              <a:t>Krey</a:t>
            </a:r>
            <a:r>
              <a:rPr lang="tr-TR" sz="1000" dirty="0"/>
              <a:t> V, et al.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NExus</a:t>
            </a:r>
            <a:r>
              <a:rPr lang="tr-TR" sz="1000" dirty="0"/>
              <a:t> Solutions </a:t>
            </a:r>
            <a:r>
              <a:rPr lang="tr-TR" sz="1000" dirty="0" err="1"/>
              <a:t>Tool</a:t>
            </a:r>
            <a:r>
              <a:rPr lang="tr-TR" sz="1000" dirty="0"/>
              <a:t> (NEST) v1.0: an </a:t>
            </a:r>
            <a:r>
              <a:rPr lang="tr-TR" sz="1000" dirty="0" err="1"/>
              <a:t>open</a:t>
            </a:r>
            <a:r>
              <a:rPr lang="tr-TR" sz="1000" dirty="0"/>
              <a:t> platform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optimizing</a:t>
            </a:r>
            <a:r>
              <a:rPr lang="tr-TR" sz="1000" dirty="0"/>
              <a:t> </a:t>
            </a:r>
            <a:r>
              <a:rPr lang="tr-TR" sz="1000" dirty="0" err="1"/>
              <a:t>multi-scale</a:t>
            </a:r>
            <a:r>
              <a:rPr lang="tr-TR" sz="1000" dirty="0"/>
              <a:t> </a:t>
            </a:r>
            <a:r>
              <a:rPr lang="tr-TR" sz="1000" dirty="0" err="1"/>
              <a:t>energy</a:t>
            </a:r>
            <a:r>
              <a:rPr lang="tr-TR" sz="1000" dirty="0"/>
              <a:t>–</a:t>
            </a:r>
            <a:r>
              <a:rPr lang="tr-TR" sz="1000" dirty="0" err="1"/>
              <a:t>water</a:t>
            </a:r>
            <a:r>
              <a:rPr lang="tr-TR" sz="1000" dirty="0"/>
              <a:t>–</a:t>
            </a:r>
            <a:r>
              <a:rPr lang="tr-TR" sz="1000" dirty="0" err="1"/>
              <a:t>land</a:t>
            </a:r>
            <a:r>
              <a:rPr lang="tr-TR" sz="1000" dirty="0"/>
              <a:t> </a:t>
            </a:r>
            <a:r>
              <a:rPr lang="tr-TR" sz="1000" dirty="0" err="1"/>
              <a:t>system</a:t>
            </a:r>
            <a:r>
              <a:rPr lang="tr-TR" sz="1000" dirty="0"/>
              <a:t> </a:t>
            </a:r>
            <a:r>
              <a:rPr lang="tr-TR" sz="1000" dirty="0" err="1"/>
              <a:t>transformations</a:t>
            </a:r>
            <a:r>
              <a:rPr lang="tr-TR" sz="1000" dirty="0"/>
              <a:t>. </a:t>
            </a:r>
            <a:r>
              <a:rPr lang="tr-TR" sz="1000" dirty="0" err="1"/>
              <a:t>Geosci</a:t>
            </a:r>
            <a:r>
              <a:rPr lang="tr-TR" sz="1000" dirty="0"/>
              <a:t> Model Dev [Internet]. 2020. 13(3):1095–121.</a:t>
            </a:r>
          </a:p>
          <a:p>
            <a:pPr marL="0" indent="0">
              <a:buNone/>
            </a:pPr>
            <a:r>
              <a:rPr lang="tr-TR" sz="1000" dirty="0"/>
              <a:t>[14]	</a:t>
            </a:r>
            <a:r>
              <a:rPr lang="tr-TR" sz="1000" dirty="0" err="1"/>
              <a:t>Xin</a:t>
            </a:r>
            <a:r>
              <a:rPr lang="tr-TR" sz="1000" dirty="0"/>
              <a:t> T, </a:t>
            </a:r>
            <a:r>
              <a:rPr lang="tr-TR" sz="1000" dirty="0" err="1"/>
              <a:t>Zijian</a:t>
            </a:r>
            <a:r>
              <a:rPr lang="tr-TR" sz="1000" dirty="0"/>
              <a:t> Z, </a:t>
            </a:r>
            <a:r>
              <a:rPr lang="tr-TR" sz="1000" dirty="0" err="1"/>
              <a:t>Changyi</a:t>
            </a:r>
            <a:r>
              <a:rPr lang="tr-TR" sz="1000" dirty="0"/>
              <a:t> L, </a:t>
            </a:r>
            <a:r>
              <a:rPr lang="tr-TR" sz="1000" dirty="0" err="1"/>
              <a:t>Shining</a:t>
            </a:r>
            <a:r>
              <a:rPr lang="tr-TR" sz="1000" dirty="0"/>
              <a:t> Z, </a:t>
            </a:r>
            <a:r>
              <a:rPr lang="tr-TR" sz="1000" dirty="0" err="1"/>
              <a:t>Xing</a:t>
            </a:r>
            <a:r>
              <a:rPr lang="tr-TR" sz="1000" dirty="0"/>
              <a:t> C, </a:t>
            </a:r>
            <a:r>
              <a:rPr lang="tr-TR" sz="1000" dirty="0" err="1"/>
              <a:t>Fangxin</a:t>
            </a:r>
            <a:r>
              <a:rPr lang="tr-TR" sz="1000" dirty="0"/>
              <a:t> H, et al. Energy </a:t>
            </a:r>
            <a:r>
              <a:rPr lang="tr-TR" sz="1000" dirty="0" err="1"/>
              <a:t>Demand</a:t>
            </a:r>
            <a:r>
              <a:rPr lang="tr-TR" sz="1000" dirty="0"/>
              <a:t> </a:t>
            </a:r>
            <a:r>
              <a:rPr lang="tr-TR" sz="1000" dirty="0" err="1"/>
              <a:t>Prediction</a:t>
            </a:r>
            <a:r>
              <a:rPr lang="tr-TR" sz="1000" dirty="0"/>
              <a:t> of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Building</a:t>
            </a:r>
            <a:r>
              <a:rPr lang="tr-TR" sz="1000" dirty="0"/>
              <a:t> </a:t>
            </a:r>
            <a:r>
              <a:rPr lang="tr-TR" sz="1000" dirty="0" err="1"/>
              <a:t>Sector</a:t>
            </a:r>
            <a:r>
              <a:rPr lang="tr-TR" sz="1000" dirty="0"/>
              <a:t> </a:t>
            </a:r>
            <a:r>
              <a:rPr lang="tr-TR" sz="1000" dirty="0" err="1"/>
              <a:t>Based</a:t>
            </a:r>
            <a:r>
              <a:rPr lang="tr-TR" sz="1000" dirty="0"/>
              <a:t> on </a:t>
            </a:r>
            <a:r>
              <a:rPr lang="tr-TR" sz="1000" dirty="0" err="1"/>
              <a:t>Induced</a:t>
            </a:r>
            <a:r>
              <a:rPr lang="tr-TR" sz="1000" dirty="0"/>
              <a:t> </a:t>
            </a:r>
            <a:r>
              <a:rPr lang="tr-TR" sz="1000" dirty="0" err="1"/>
              <a:t>Kernel</a:t>
            </a:r>
            <a:r>
              <a:rPr lang="tr-TR" sz="1000" dirty="0"/>
              <a:t> </a:t>
            </a:r>
            <a:r>
              <a:rPr lang="tr-TR" sz="1000" dirty="0" err="1"/>
              <a:t>Method</a:t>
            </a:r>
            <a:r>
              <a:rPr lang="tr-TR" sz="1000" dirty="0"/>
              <a:t> and </a:t>
            </a:r>
            <a:r>
              <a:rPr lang="tr-TR" sz="1000" dirty="0" err="1"/>
              <a:t>MESSAGEix</a:t>
            </a:r>
            <a:r>
              <a:rPr lang="tr-TR" sz="1000" dirty="0"/>
              <a:t> Model. CHINESE J URBAN </a:t>
            </a:r>
            <a:r>
              <a:rPr lang="tr-TR" sz="1000" dirty="0" err="1"/>
              <a:t>Environ</a:t>
            </a:r>
            <a:r>
              <a:rPr lang="tr-TR" sz="1000" dirty="0"/>
              <a:t> </a:t>
            </a:r>
            <a:r>
              <a:rPr lang="tr-TR" sz="1000" dirty="0" err="1"/>
              <a:t>Stud</a:t>
            </a:r>
            <a:r>
              <a:rPr lang="tr-TR" sz="1000" dirty="0"/>
              <a:t>. 2019. 7(4):1950016.</a:t>
            </a:r>
          </a:p>
          <a:p>
            <a:pPr marL="0" indent="0">
              <a:buNone/>
            </a:pPr>
            <a:r>
              <a:rPr lang="tr-TR" sz="1000" dirty="0"/>
              <a:t>[15]	</a:t>
            </a:r>
            <a:r>
              <a:rPr lang="tr-TR" sz="1000" dirty="0" err="1"/>
              <a:t>Orthofer</a:t>
            </a:r>
            <a:r>
              <a:rPr lang="tr-TR" sz="1000" dirty="0"/>
              <a:t> CL, </a:t>
            </a:r>
            <a:r>
              <a:rPr lang="tr-TR" sz="1000" dirty="0" err="1"/>
              <a:t>Huppmann</a:t>
            </a:r>
            <a:r>
              <a:rPr lang="tr-TR" sz="1000" dirty="0"/>
              <a:t> D, </a:t>
            </a:r>
            <a:r>
              <a:rPr lang="tr-TR" sz="1000" dirty="0" err="1"/>
              <a:t>Krey</a:t>
            </a:r>
            <a:r>
              <a:rPr lang="tr-TR" sz="1000" dirty="0"/>
              <a:t> V. South </a:t>
            </a:r>
            <a:r>
              <a:rPr lang="tr-TR" sz="1000" dirty="0" err="1"/>
              <a:t>Africa</a:t>
            </a:r>
            <a:r>
              <a:rPr lang="tr-TR" sz="1000" dirty="0"/>
              <a:t> </a:t>
            </a:r>
            <a:r>
              <a:rPr lang="tr-TR" sz="1000" dirty="0" err="1"/>
              <a:t>After</a:t>
            </a:r>
            <a:r>
              <a:rPr lang="tr-TR" sz="1000" dirty="0"/>
              <a:t> Paris—</a:t>
            </a:r>
            <a:r>
              <a:rPr lang="tr-TR" sz="1000" dirty="0" err="1"/>
              <a:t>Fracking</a:t>
            </a:r>
            <a:r>
              <a:rPr lang="tr-TR" sz="1000" dirty="0"/>
              <a:t> </a:t>
            </a:r>
            <a:r>
              <a:rPr lang="tr-TR" sz="1000" dirty="0" err="1"/>
              <a:t>Its</a:t>
            </a:r>
            <a:r>
              <a:rPr lang="tr-TR" sz="1000" dirty="0"/>
              <a:t> </a:t>
            </a:r>
            <a:r>
              <a:rPr lang="tr-TR" sz="1000" dirty="0" err="1"/>
              <a:t>Way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NDCs</a:t>
            </a:r>
            <a:r>
              <a:rPr lang="tr-TR" sz="1000" dirty="0"/>
              <a:t>? Front Energy </a:t>
            </a:r>
            <a:r>
              <a:rPr lang="tr-TR" sz="1000" dirty="0" err="1"/>
              <a:t>Res</a:t>
            </a:r>
            <a:r>
              <a:rPr lang="tr-TR" sz="1000" dirty="0"/>
              <a:t> [Internet]. 2019. 7.</a:t>
            </a:r>
          </a:p>
          <a:p>
            <a:pPr marL="0" indent="0">
              <a:buNone/>
            </a:pPr>
            <a:r>
              <a:rPr lang="tr-TR" sz="1000" dirty="0"/>
              <a:t>[16]	</a:t>
            </a:r>
            <a:r>
              <a:rPr lang="tr-TR" sz="1000" dirty="0" err="1"/>
              <a:t>McCollum</a:t>
            </a:r>
            <a:r>
              <a:rPr lang="tr-TR" sz="1000" dirty="0"/>
              <a:t> DL, Wilson C, </a:t>
            </a:r>
            <a:r>
              <a:rPr lang="tr-TR" sz="1000" dirty="0" err="1"/>
              <a:t>Pettifor</a:t>
            </a:r>
            <a:r>
              <a:rPr lang="tr-TR" sz="1000" dirty="0"/>
              <a:t> H, </a:t>
            </a:r>
            <a:r>
              <a:rPr lang="tr-TR" sz="1000" dirty="0" err="1"/>
              <a:t>Ramea</a:t>
            </a:r>
            <a:r>
              <a:rPr lang="tr-TR" sz="1000" dirty="0"/>
              <a:t> K, </a:t>
            </a:r>
            <a:r>
              <a:rPr lang="tr-TR" sz="1000" dirty="0" err="1"/>
              <a:t>Krey</a:t>
            </a:r>
            <a:r>
              <a:rPr lang="tr-TR" sz="1000" dirty="0"/>
              <a:t> V, </a:t>
            </a:r>
            <a:r>
              <a:rPr lang="tr-TR" sz="1000" dirty="0" err="1"/>
              <a:t>Riahi</a:t>
            </a:r>
            <a:r>
              <a:rPr lang="tr-TR" sz="1000" dirty="0"/>
              <a:t> K, et al. </a:t>
            </a:r>
            <a:r>
              <a:rPr lang="tr-TR" sz="1000" dirty="0" err="1"/>
              <a:t>Improving</a:t>
            </a:r>
            <a:r>
              <a:rPr lang="tr-TR" sz="1000" dirty="0"/>
              <a:t> </a:t>
            </a:r>
            <a:r>
              <a:rPr lang="tr-TR" sz="1000" dirty="0" err="1"/>
              <a:t>the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 </a:t>
            </a:r>
            <a:r>
              <a:rPr lang="tr-TR" sz="1000" dirty="0" err="1"/>
              <a:t>realism</a:t>
            </a:r>
            <a:r>
              <a:rPr lang="tr-TR" sz="1000" dirty="0"/>
              <a:t> of global </a:t>
            </a:r>
            <a:r>
              <a:rPr lang="tr-TR" sz="1000" dirty="0" err="1"/>
              <a:t>integrated</a:t>
            </a:r>
            <a:r>
              <a:rPr lang="tr-TR" sz="1000" dirty="0"/>
              <a:t> </a:t>
            </a:r>
            <a:r>
              <a:rPr lang="tr-TR" sz="1000" dirty="0" err="1"/>
              <a:t>assessment</a:t>
            </a:r>
            <a:r>
              <a:rPr lang="tr-TR" sz="1000" dirty="0"/>
              <a:t> </a:t>
            </a:r>
            <a:r>
              <a:rPr lang="tr-TR" sz="1000" dirty="0" err="1"/>
              <a:t>models</a:t>
            </a:r>
            <a:r>
              <a:rPr lang="tr-TR" sz="1000" dirty="0"/>
              <a:t>: An </a:t>
            </a:r>
            <a:r>
              <a:rPr lang="tr-TR" sz="1000" dirty="0" err="1"/>
              <a:t>application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consumers</a:t>
            </a:r>
            <a:r>
              <a:rPr lang="tr-TR" sz="1000" dirty="0"/>
              <a:t>’ </a:t>
            </a:r>
            <a:r>
              <a:rPr lang="tr-TR" sz="1000" dirty="0" err="1"/>
              <a:t>vehicle</a:t>
            </a:r>
            <a:r>
              <a:rPr lang="tr-TR" sz="1000" dirty="0"/>
              <a:t> </a:t>
            </a:r>
            <a:r>
              <a:rPr lang="tr-TR" sz="1000" dirty="0" err="1"/>
              <a:t>choices</a:t>
            </a:r>
            <a:r>
              <a:rPr lang="tr-TR" sz="1000" dirty="0"/>
              <a:t>. </a:t>
            </a:r>
            <a:r>
              <a:rPr lang="tr-TR" sz="1000" dirty="0" err="1"/>
              <a:t>Transp</a:t>
            </a:r>
            <a:r>
              <a:rPr lang="tr-TR" sz="1000" dirty="0"/>
              <a:t> </a:t>
            </a:r>
            <a:r>
              <a:rPr lang="tr-TR" sz="1000" dirty="0" err="1"/>
              <a:t>Res</a:t>
            </a:r>
            <a:r>
              <a:rPr lang="tr-TR" sz="1000" dirty="0"/>
              <a:t> </a:t>
            </a:r>
            <a:r>
              <a:rPr lang="tr-TR" sz="1000" dirty="0" err="1"/>
              <a:t>Part</a:t>
            </a:r>
            <a:r>
              <a:rPr lang="tr-TR" sz="1000" dirty="0"/>
              <a:t> D </a:t>
            </a:r>
            <a:r>
              <a:rPr lang="tr-TR" sz="1000" dirty="0" err="1"/>
              <a:t>Transp</a:t>
            </a:r>
            <a:r>
              <a:rPr lang="tr-TR" sz="1000" dirty="0"/>
              <a:t> </a:t>
            </a:r>
            <a:r>
              <a:rPr lang="tr-TR" sz="1000" dirty="0" err="1"/>
              <a:t>Environ</a:t>
            </a:r>
            <a:r>
              <a:rPr lang="tr-TR" sz="1000" dirty="0"/>
              <a:t> [Internet]. 2017. 55:322–42.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287302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C4835F1-3937-4443-ADCD-DB51CDEB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experience with scientific programming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13A882-D214-4D21-B3B5-E4D0EAF7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familiar, if at all, are you with these programs?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0C0BF8-8DDA-4CF7-B1CC-A2740245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955944"/>
            <a:ext cx="11216640" cy="4640932"/>
          </a:xfrm>
          <a:prstGeom prst="rect">
            <a:avLst/>
          </a:prstGeom>
        </p:spPr>
      </p:pic>
      <p:pic>
        <p:nvPicPr>
          <p:cNvPr id="5" name="İçerik Yer Tutucusu 6">
            <a:extLst>
              <a:ext uri="{FF2B5EF4-FFF2-40B4-BE49-F238E27FC236}">
                <a16:creationId xmlns:a16="http://schemas.microsoft.com/office/drawing/2014/main" id="{C9612DFF-0F00-42DA-ACA3-26DF95A4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096963"/>
            <a:ext cx="10884365" cy="54385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933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28E454-9599-460E-BCAB-FE845B5E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Development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16F2F-3E8B-4E3B-B842-03A7DDB49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3792397" cy="4935538"/>
          </a:xfrm>
        </p:spPr>
        <p:txBody>
          <a:bodyPr/>
          <a:lstStyle/>
          <a:p>
            <a:r>
              <a:rPr lang="tr-TR" sz="2400" dirty="0" err="1"/>
              <a:t>Issues</a:t>
            </a:r>
            <a:r>
              <a:rPr lang="tr-TR" sz="2400" dirty="0"/>
              <a:t> </a:t>
            </a:r>
            <a:r>
              <a:rPr lang="tr-TR" sz="2400" dirty="0" err="1"/>
              <a:t>raised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contributors</a:t>
            </a:r>
            <a:r>
              <a:rPr lang="tr-TR" sz="2400" dirty="0"/>
              <a:t> </a:t>
            </a:r>
            <a:r>
              <a:rPr lang="tr-TR" sz="2400" dirty="0" err="1"/>
              <a:t>developing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using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software </a:t>
            </a:r>
            <a:r>
              <a:rPr lang="tr-TR" sz="2400" dirty="0" err="1"/>
              <a:t>code</a:t>
            </a: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document</a:t>
            </a:r>
            <a:r>
              <a:rPr lang="tr-TR" sz="2400" dirty="0"/>
              <a:t> is </a:t>
            </a:r>
            <a:r>
              <a:rPr lang="tr-TR" sz="2400" dirty="0" err="1"/>
              <a:t>integrated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kept</a:t>
            </a:r>
            <a:r>
              <a:rPr lang="tr-TR" sz="2400" dirty="0"/>
              <a:t> </a:t>
            </a:r>
            <a:r>
              <a:rPr lang="tr-TR" sz="2400" dirty="0" err="1"/>
              <a:t>sychronized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software </a:t>
            </a:r>
            <a:r>
              <a:rPr lang="tr-TR" sz="2400" dirty="0" err="1"/>
              <a:t>code</a:t>
            </a:r>
            <a:endParaRPr lang="tr-TR" sz="2400" dirty="0"/>
          </a:p>
          <a:p>
            <a:r>
              <a:rPr lang="tr-TR" sz="2400" dirty="0"/>
              <a:t>Training </a:t>
            </a:r>
            <a:r>
              <a:rPr lang="tr-TR" sz="2400" dirty="0" err="1"/>
              <a:t>modules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model </a:t>
            </a:r>
            <a:r>
              <a:rPr lang="tr-TR" sz="2400" dirty="0" err="1"/>
              <a:t>application</a:t>
            </a:r>
            <a:r>
              <a:rPr lang="tr-TR" sz="2400" dirty="0"/>
              <a:t> </a:t>
            </a:r>
            <a:r>
              <a:rPr lang="tr-TR" sz="2400" dirty="0" err="1"/>
              <a:t>aiming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increase</a:t>
            </a:r>
            <a:r>
              <a:rPr lang="tr-TR" sz="2400" dirty="0"/>
              <a:t> </a:t>
            </a:r>
            <a:r>
              <a:rPr lang="tr-TR" sz="2400" dirty="0" err="1"/>
              <a:t>interest</a:t>
            </a:r>
            <a:r>
              <a:rPr lang="tr-TR" sz="2400" dirty="0"/>
              <a:t> of </a:t>
            </a:r>
            <a:r>
              <a:rPr lang="tr-TR" sz="2400" dirty="0" err="1"/>
              <a:t>young</a:t>
            </a:r>
            <a:r>
              <a:rPr lang="tr-TR" sz="2400" dirty="0"/>
              <a:t> </a:t>
            </a:r>
            <a:r>
              <a:rPr lang="tr-TR" sz="2400" dirty="0" err="1"/>
              <a:t>researchers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C764869-7ACD-48B5-8728-5E6149193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85203" y="1371600"/>
            <a:ext cx="7609428" cy="428030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C3178D9-C31A-4F37-AF48-3CE30440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76" y="1371599"/>
            <a:ext cx="7819682" cy="43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C24E7A6-A36A-4BC9-A721-BC08D9EB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MESSAGE-MACRO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A1ABB0-5970-4037-92F0-9EF750C1F6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 least-cost systems optimization program integrated with a general-economy model</a:t>
            </a:r>
            <a:endParaRPr lang="tr-TR" sz="2400" dirty="0"/>
          </a:p>
          <a:p>
            <a:r>
              <a:rPr lang="en-US" sz="2400" dirty="0"/>
              <a:t>A Java back-end linked to a database architecture for data management</a:t>
            </a:r>
            <a:endParaRPr lang="tr-TR" sz="2400" dirty="0"/>
          </a:p>
          <a:p>
            <a:r>
              <a:rPr lang="en-US" sz="2400" dirty="0"/>
              <a:t>Interfaces to the scientific programming languages Python and R for data processing </a:t>
            </a:r>
            <a:endParaRPr lang="tr-TR" sz="2400" dirty="0"/>
          </a:p>
          <a:p>
            <a:r>
              <a:rPr lang="en-US" sz="2400" dirty="0"/>
              <a:t>A REST API for standardized data exchange using web services</a:t>
            </a:r>
            <a:endParaRPr lang="tr-TR" sz="2400" dirty="0"/>
          </a:p>
          <a:p>
            <a:r>
              <a:rPr lang="en-US" sz="2400" dirty="0"/>
              <a:t>A user interface accessible via any web browser for model/scenario management and data/results analysis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9B0345D-8B67-4AEA-BB8D-258A3E51E2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7969" y="1371600"/>
            <a:ext cx="4935538" cy="4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660D61-D590-444C-85A1-6166A12A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Installation of </a:t>
            </a:r>
            <a:r>
              <a:rPr lang="tr-TR" dirty="0" err="1"/>
              <a:t>MESSAGEix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B7A035-524D-49F5-A143-C87A7D02A8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sz="2400" dirty="0"/>
              <a:t>Be sure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install</a:t>
            </a:r>
            <a:r>
              <a:rPr lang="tr-TR" sz="2400" dirty="0"/>
              <a:t> </a:t>
            </a:r>
            <a:r>
              <a:rPr lang="tr-TR" sz="2400" dirty="0" err="1"/>
              <a:t>Anaconda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3"/>
              </a:rPr>
              <a:t>https://www.anaconda.com/products/distribution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Miniconda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4"/>
              </a:rPr>
              <a:t>https://docs.conda.io/en/latest/miniconda.html</a:t>
            </a:r>
            <a:r>
              <a:rPr lang="tr-TR" sz="2400" dirty="0"/>
              <a:t> </a:t>
            </a:r>
          </a:p>
          <a:p>
            <a:r>
              <a:rPr lang="tr-TR" sz="2400" dirty="0"/>
              <a:t>GAMS program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5"/>
              </a:rPr>
              <a:t>https://www.gams.com/download/</a:t>
            </a:r>
            <a:r>
              <a:rPr lang="tr-TR" sz="2400" dirty="0"/>
              <a:t> and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community</a:t>
            </a:r>
            <a:r>
              <a:rPr lang="tr-TR" sz="2400" dirty="0"/>
              <a:t> </a:t>
            </a:r>
            <a:r>
              <a:rPr lang="tr-TR" sz="2400" dirty="0" err="1"/>
              <a:t>license</a:t>
            </a:r>
            <a:endParaRPr lang="tr-TR" sz="2400" dirty="0"/>
          </a:p>
          <a:p>
            <a:r>
              <a:rPr lang="tr-TR" sz="2400" dirty="0" err="1"/>
              <a:t>Follow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tutorial</a:t>
            </a:r>
            <a:r>
              <a:rPr lang="tr-TR" sz="2400" dirty="0"/>
              <a:t> video </a:t>
            </a:r>
            <a:r>
              <a:rPr lang="tr-TR" sz="2400" dirty="0" err="1"/>
              <a:t>from</a:t>
            </a:r>
            <a:r>
              <a:rPr lang="tr-TR" sz="2400" dirty="0"/>
              <a:t> workshop </a:t>
            </a:r>
            <a:r>
              <a:rPr lang="tr-TR" sz="2400" dirty="0" err="1"/>
              <a:t>tutorial</a:t>
            </a:r>
            <a:r>
              <a:rPr lang="tr-TR" sz="2400" dirty="0"/>
              <a:t> </a:t>
            </a:r>
            <a:r>
              <a:rPr lang="tr-TR" sz="2400" dirty="0">
                <a:hlinkClick r:id="rId6"/>
              </a:rPr>
              <a:t>https://youtu.be/vJ6G0ry884Y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installation</a:t>
            </a:r>
            <a:r>
              <a:rPr lang="tr-TR" sz="2400" dirty="0"/>
              <a:t> </a:t>
            </a:r>
            <a:r>
              <a:rPr lang="tr-TR" sz="2400" dirty="0" err="1"/>
              <a:t>steps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>
                <a:hlinkClick r:id="rId7"/>
              </a:rPr>
              <a:t>https://docs.messageix.org/en/stable/install.html</a:t>
            </a:r>
            <a:r>
              <a:rPr lang="tr-TR" sz="2400" dirty="0"/>
              <a:t> </a:t>
            </a:r>
          </a:p>
          <a:p>
            <a:pPr marL="0" indent="0">
              <a:buNone/>
            </a:pPr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F4747567-77EA-4140-9C74-FCF7371A2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217923" y="1371600"/>
            <a:ext cx="2321920" cy="115120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EBADA07-299A-4661-8093-1AC12C5AE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14" y="2797441"/>
            <a:ext cx="3622871" cy="362742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0C40A45-C85D-4341-B8CA-5EF51DE426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9450" y="1371600"/>
            <a:ext cx="3333070" cy="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4EFB50-8907-44F5-B801-A4220CDB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Scenario</a:t>
            </a:r>
            <a:r>
              <a:rPr lang="tr-TR" dirty="0"/>
              <a:t> Analysis: </a:t>
            </a:r>
            <a:r>
              <a:rPr lang="tr-TR" dirty="0" err="1"/>
              <a:t>Impact</a:t>
            </a:r>
            <a:r>
              <a:rPr lang="tr-TR" dirty="0"/>
              <a:t> of Covid-19 </a:t>
            </a:r>
            <a:r>
              <a:rPr lang="tr-TR" dirty="0" err="1"/>
              <a:t>to</a:t>
            </a:r>
            <a:r>
              <a:rPr lang="tr-TR" dirty="0"/>
              <a:t> Energy </a:t>
            </a:r>
            <a:r>
              <a:rPr lang="tr-TR" dirty="0" err="1"/>
              <a:t>Policies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5CD62F-5234-4243-BBCC-03BDBEE61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702507" cy="4935538"/>
          </a:xfrm>
        </p:spPr>
        <p:txBody>
          <a:bodyPr/>
          <a:lstStyle/>
          <a:p>
            <a:r>
              <a:rPr lang="en-US" sz="2400" dirty="0"/>
              <a:t>This paper provides an assessment of bottom-up shock from COVID</a:t>
            </a:r>
            <a:r>
              <a:rPr lang="tr-TR" sz="2400" dirty="0"/>
              <a:t>-</a:t>
            </a:r>
            <a:r>
              <a:rPr lang="en-US" sz="2400" dirty="0"/>
              <a:t>19 pandemic to the </a:t>
            </a:r>
            <a:r>
              <a:rPr lang="tr-TR" sz="2400" dirty="0" err="1"/>
              <a:t>baseline</a:t>
            </a:r>
            <a:r>
              <a:rPr lang="en-US" sz="2400" dirty="0"/>
              <a:t>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en-US" sz="2400" dirty="0"/>
              <a:t>pathway</a:t>
            </a: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direct effect of the COVID-19 pandemic lockdowns on global emissions is negligible in the context of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mitigation</a:t>
            </a:r>
            <a:endParaRPr lang="tr-TR" sz="2400" dirty="0"/>
          </a:p>
          <a:p>
            <a:r>
              <a:rPr lang="tr-TR" sz="2400" dirty="0"/>
              <a:t>S</a:t>
            </a:r>
            <a:r>
              <a:rPr lang="en-US" sz="2400" dirty="0" err="1"/>
              <a:t>eizing</a:t>
            </a:r>
            <a:r>
              <a:rPr lang="en-US" sz="2400" dirty="0"/>
              <a:t> opportunities for maintaining energy demand changes (green push) can increase the probability of </a:t>
            </a:r>
            <a:r>
              <a:rPr lang="tr-TR" sz="2400" dirty="0" err="1"/>
              <a:t>achieving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target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F8D4FC7-1D62-4EE8-BE02-FA3979FBE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5506" y="1833533"/>
            <a:ext cx="6480524" cy="319093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DF197E6-7484-405C-921E-44D7EBF83A22}"/>
              </a:ext>
            </a:extLst>
          </p:cNvPr>
          <p:cNvSpPr txBox="1"/>
          <p:nvPr/>
        </p:nvSpPr>
        <p:spPr>
          <a:xfrm>
            <a:off x="5291341" y="5103674"/>
            <a:ext cx="6788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Note that the </a:t>
            </a:r>
            <a:r>
              <a:rPr lang="en-US" sz="1100" i="1"/>
              <a:t>y</a:t>
            </a:r>
            <a:r>
              <a:rPr lang="en-US" sz="1100"/>
              <a:t> axis denotes disturbance compared with pre-pandemic ‘normality’ and not an increase in demand. </a:t>
            </a:r>
            <a:r>
              <a:rPr lang="en-US" sz="1100" dirty="0"/>
              <a:t>Bar charts show relative changes in energy-related activity between 2019 and 2025 in passenger mobility (car icon), freight transport (truck icon), buildings (residential and non-residential; house icon) and industrial sectors (factory icon) for the four recovery pathways. The black outline boxes indicate the 2019–2025 change in the ‘restore’ scenario (yellow) and serve as a common reference point for the ‘self-reliance’, ‘smart use’ and ‘green push’ scenarios (red, blue and green, respectively). Indicators are passenger-</a:t>
            </a:r>
            <a:r>
              <a:rPr lang="en-US" sz="1100" dirty="0" err="1"/>
              <a:t>kilometre</a:t>
            </a:r>
            <a:r>
              <a:rPr lang="en-US" sz="1100" dirty="0"/>
              <a:t> (p.km), </a:t>
            </a:r>
            <a:r>
              <a:rPr lang="en-US" sz="1100" dirty="0" err="1"/>
              <a:t>tonne-kilometre</a:t>
            </a:r>
            <a:r>
              <a:rPr lang="en-US" sz="1100" dirty="0"/>
              <a:t> (t.km), </a:t>
            </a:r>
            <a:r>
              <a:rPr lang="en-US" sz="1100" dirty="0" err="1"/>
              <a:t>metre</a:t>
            </a:r>
            <a:r>
              <a:rPr lang="en-US" sz="1100" dirty="0"/>
              <a:t> squared-degree days (m</a:t>
            </a:r>
            <a:r>
              <a:rPr lang="en-US" sz="1100" baseline="30000" dirty="0"/>
              <a:t>2</a:t>
            </a:r>
            <a:r>
              <a:rPr lang="en-US" sz="1100" dirty="0"/>
              <a:t>.DD) and material production in million </a:t>
            </a:r>
            <a:r>
              <a:rPr lang="en-US" sz="1100" dirty="0" err="1"/>
              <a:t>tonnes</a:t>
            </a:r>
            <a:r>
              <a:rPr lang="en-US" sz="1100" dirty="0"/>
              <a:t> (Mt). This image has been designed using resources from Freepik.com.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74227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C5422DE-6B3D-4BB6-831A-A6C9D8B2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Scenario</a:t>
            </a:r>
            <a:r>
              <a:rPr lang="tr-TR" dirty="0"/>
              <a:t> Analysis: </a:t>
            </a:r>
            <a:r>
              <a:rPr lang="tr-TR" dirty="0" err="1"/>
              <a:t>Spillover</a:t>
            </a:r>
            <a:r>
              <a:rPr lang="tr-TR" dirty="0"/>
              <a:t> </a:t>
            </a:r>
            <a:r>
              <a:rPr lang="tr-TR" dirty="0" err="1"/>
              <a:t>Effect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Climate</a:t>
            </a:r>
            <a:r>
              <a:rPr lang="tr-TR" dirty="0"/>
              <a:t> Action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67D4D1-9E65-4908-AAFD-D1C0F5376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650991" cy="4935538"/>
          </a:xfrm>
        </p:spPr>
        <p:txBody>
          <a:bodyPr/>
          <a:lstStyle/>
          <a:p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paper</a:t>
            </a:r>
            <a:r>
              <a:rPr lang="tr-TR" sz="2400" dirty="0"/>
              <a:t> </a:t>
            </a:r>
            <a:r>
              <a:rPr lang="tr-TR" sz="2400" dirty="0" err="1"/>
              <a:t>recommends</a:t>
            </a:r>
            <a:r>
              <a:rPr lang="tr-TR" sz="2400" dirty="0"/>
              <a:t> a Bridge </a:t>
            </a:r>
            <a:r>
              <a:rPr lang="tr-TR" sz="2400" dirty="0" err="1"/>
              <a:t>scenario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spread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climate</a:t>
            </a:r>
            <a:r>
              <a:rPr lang="tr-TR" sz="2400" dirty="0"/>
              <a:t> </a:t>
            </a:r>
            <a:r>
              <a:rPr lang="tr-TR" sz="2400" dirty="0" err="1"/>
              <a:t>action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forerunners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late</a:t>
            </a:r>
            <a:r>
              <a:rPr lang="tr-TR" sz="2400" dirty="0"/>
              <a:t> </a:t>
            </a:r>
            <a:r>
              <a:rPr lang="tr-TR" sz="2400" dirty="0" err="1"/>
              <a:t>comers</a:t>
            </a:r>
            <a:endParaRPr lang="tr-TR" sz="2400" dirty="0"/>
          </a:p>
          <a:p>
            <a:r>
              <a:rPr lang="tr-TR" sz="2400" dirty="0"/>
              <a:t>T</a:t>
            </a:r>
            <a:r>
              <a:rPr lang="en-US" sz="2400" dirty="0"/>
              <a:t>he Bridge scenario closes two-thirds of the emissions gap between NDC and 2°C scenarios by 2030</a:t>
            </a:r>
            <a:endParaRPr lang="tr-TR" sz="2400" dirty="0"/>
          </a:p>
          <a:p>
            <a:r>
              <a:rPr lang="tr-TR" sz="2400" dirty="0"/>
              <a:t>E</a:t>
            </a:r>
            <a:r>
              <a:rPr lang="en-US" sz="2400" dirty="0" err="1"/>
              <a:t>arly</a:t>
            </a:r>
            <a:r>
              <a:rPr lang="en-US" sz="2400" dirty="0"/>
              <a:t> action </a:t>
            </a:r>
            <a:r>
              <a:rPr lang="tr-TR" sz="2400" dirty="0" err="1"/>
              <a:t>with</a:t>
            </a:r>
            <a:r>
              <a:rPr lang="en-US" sz="2400" dirty="0"/>
              <a:t> good-practice policies is less costly than a delay in global climate cooperation</a:t>
            </a:r>
            <a:endParaRPr lang="tr-TR" sz="2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C75146-9D13-419B-9399-B4135EB9AE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38670" y="1540756"/>
            <a:ext cx="6684050" cy="37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59FE9F4-C408-4D49-9357-3F5D4178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Scenario</a:t>
            </a:r>
            <a:r>
              <a:rPr lang="tr-TR" dirty="0"/>
              <a:t> Analysis: </a:t>
            </a:r>
            <a:r>
              <a:rPr lang="tr-TR" dirty="0" err="1"/>
              <a:t>Regional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Carbon</a:t>
            </a:r>
            <a:r>
              <a:rPr lang="tr-TR" dirty="0"/>
              <a:t> </a:t>
            </a:r>
            <a:r>
              <a:rPr lang="tr-TR" dirty="0" err="1"/>
              <a:t>Investments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A60260-A1ED-40AA-AE55-A0A548825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79" y="1371600"/>
            <a:ext cx="4586597" cy="4935538"/>
          </a:xfrm>
        </p:spPr>
        <p:txBody>
          <a:bodyPr/>
          <a:lstStyle/>
          <a:p>
            <a:r>
              <a:rPr lang="en-US" sz="2400" dirty="0"/>
              <a:t>The paper compares the decarbonization investments</a:t>
            </a:r>
            <a:r>
              <a:rPr lang="tr-TR" sz="2400" dirty="0"/>
              <a:t> </a:t>
            </a:r>
            <a:r>
              <a:rPr lang="tr-TR" sz="2400" dirty="0" err="1"/>
              <a:t>based</a:t>
            </a:r>
            <a:r>
              <a:rPr lang="tr-TR" sz="2400" dirty="0"/>
              <a:t> on </a:t>
            </a:r>
            <a:r>
              <a:rPr lang="tr-TR" sz="2400" dirty="0" err="1"/>
              <a:t>energy</a:t>
            </a:r>
            <a:r>
              <a:rPr lang="tr-TR" sz="2400" dirty="0"/>
              <a:t> </a:t>
            </a:r>
            <a:r>
              <a:rPr lang="tr-TR" sz="2400" dirty="0" err="1"/>
              <a:t>scenarios</a:t>
            </a:r>
            <a:r>
              <a:rPr lang="en-US" sz="2400" dirty="0"/>
              <a:t> </a:t>
            </a:r>
            <a:r>
              <a:rPr lang="tr-TR" sz="2400" dirty="0" err="1"/>
              <a:t>between</a:t>
            </a:r>
            <a:r>
              <a:rPr lang="en-US" sz="2400" dirty="0"/>
              <a:t> China and Europe.</a:t>
            </a:r>
            <a:endParaRPr lang="tr-TR" sz="2400" dirty="0"/>
          </a:p>
          <a:p>
            <a:r>
              <a:rPr lang="tr-TR" sz="2400" dirty="0"/>
              <a:t>D</a:t>
            </a:r>
            <a:r>
              <a:rPr lang="en-US" sz="2400" dirty="0" err="1"/>
              <a:t>espite</a:t>
            </a:r>
            <a:r>
              <a:rPr lang="en-US" sz="2400" dirty="0"/>
              <a:t> increasing investments into low-carbon sectors</a:t>
            </a:r>
            <a:r>
              <a:rPr lang="tr-TR" sz="2400" dirty="0"/>
              <a:t> in </a:t>
            </a:r>
            <a:r>
              <a:rPr lang="tr-TR" sz="2400" dirty="0" err="1"/>
              <a:t>two</a:t>
            </a:r>
            <a:r>
              <a:rPr lang="tr-TR" sz="2400" dirty="0"/>
              <a:t> </a:t>
            </a:r>
            <a:r>
              <a:rPr lang="tr-TR" sz="2400" dirty="0" err="1"/>
              <a:t>regions</a:t>
            </a:r>
            <a:r>
              <a:rPr lang="en-US" sz="2400" dirty="0"/>
              <a:t>, the gaps are still large to keep their efforts on track with the global climate targets. </a:t>
            </a:r>
            <a:endParaRPr lang="tr-TR" sz="2400" dirty="0"/>
          </a:p>
          <a:p>
            <a:r>
              <a:rPr lang="tr-TR" sz="2400" dirty="0"/>
              <a:t>E</a:t>
            </a:r>
            <a:r>
              <a:rPr lang="en-US" sz="2400" dirty="0" err="1"/>
              <a:t>nergy</a:t>
            </a:r>
            <a:r>
              <a:rPr lang="en-US" sz="2400" dirty="0"/>
              <a:t> efficiency, renewable electricity generation and electricity transmission and distribution </a:t>
            </a:r>
            <a:r>
              <a:rPr lang="tr-TR" sz="2400" dirty="0" err="1"/>
              <a:t>might</a:t>
            </a:r>
            <a:r>
              <a:rPr lang="tr-TR" sz="2400" dirty="0"/>
              <a:t> be</a:t>
            </a:r>
            <a:r>
              <a:rPr lang="en-US" sz="2400" dirty="0"/>
              <a:t> identified as the key areas of investment. </a:t>
            </a:r>
            <a:endParaRPr lang="tr-TR" sz="2400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4DFF798F-89DD-464A-9CEF-91533F337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95" y="1065595"/>
            <a:ext cx="6100625" cy="5547547"/>
          </a:xfr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D8B425E-6431-4C7A-9206-2C64DDD56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39" y="893811"/>
            <a:ext cx="6289536" cy="57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KB">
  <a:themeElements>
    <a:clrScheme name="Custom 14">
      <a:dk1>
        <a:srgbClr val="000000"/>
      </a:dk1>
      <a:lt1>
        <a:srgbClr val="FFFFFF"/>
      </a:lt1>
      <a:dk2>
        <a:srgbClr val="0000CC"/>
      </a:dk2>
      <a:lt2>
        <a:srgbClr val="B2B2B2"/>
      </a:lt2>
      <a:accent1>
        <a:srgbClr val="006699"/>
      </a:accent1>
      <a:accent2>
        <a:srgbClr val="A50021"/>
      </a:accent2>
      <a:accent3>
        <a:srgbClr val="33CC33"/>
      </a:accent3>
      <a:accent4>
        <a:srgbClr val="FF9933"/>
      </a:accent4>
      <a:accent5>
        <a:srgbClr val="9933FF"/>
      </a:accent5>
      <a:accent6>
        <a:srgbClr val="FFFF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TKB" id="{C0253A87-15AE-4E2E-971F-9FC016CD33A9}" vid="{8EC7D9B9-03C8-4F14-962C-C693A675A2F7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ETKB</Template>
  <TotalTime>2456</TotalTime>
  <Words>3857</Words>
  <Application>Microsoft Office PowerPoint</Application>
  <PresentationFormat>Geniş ekran</PresentationFormat>
  <Paragraphs>166</Paragraphs>
  <Slides>25</Slides>
  <Notes>20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8" baseType="lpstr">
      <vt:lpstr>Arial</vt:lpstr>
      <vt:lpstr>Calibri</vt:lpstr>
      <vt:lpstr>ETKB</vt:lpstr>
      <vt:lpstr>Introduction to MESSAGE-ix</vt:lpstr>
      <vt:lpstr>Energy Modeling Platform</vt:lpstr>
      <vt:lpstr>Background and experience with scientific programming</vt:lpstr>
      <vt:lpstr>Model Development</vt:lpstr>
      <vt:lpstr>MESSAGE-MACRO</vt:lpstr>
      <vt:lpstr>Installation of MESSAGEix</vt:lpstr>
      <vt:lpstr>Scenario Analysis: Impact of Covid-19 to Energy Policies</vt:lpstr>
      <vt:lpstr>Scenario Analysis: Spillover Effect from Climate Action</vt:lpstr>
      <vt:lpstr>Scenario Analysis: Regional Low Carbon Investments</vt:lpstr>
      <vt:lpstr>Scenario Analysis: Meeting the 1.5 °C target and SDGs</vt:lpstr>
      <vt:lpstr>Case Study: Energy and Water Security in Central Asia</vt:lpstr>
      <vt:lpstr>Case Study: Energy Efficiency in Smart Cities</vt:lpstr>
      <vt:lpstr>Case Study: Climate Mitigation of China’s Petroleum Industry </vt:lpstr>
      <vt:lpstr>Case Study: Residential Heating and Cooling Scenarios</vt:lpstr>
      <vt:lpstr>Case Study: The Future of Coal Supply in China</vt:lpstr>
      <vt:lpstr>Case Study: District Cooling and Desalination with Sea Water</vt:lpstr>
      <vt:lpstr>Case Study: Energy Supply Transformation Pathways for Iran</vt:lpstr>
      <vt:lpstr>Case Study: Energy-Water-Land Nexus in Indus River Basin</vt:lpstr>
      <vt:lpstr>Case Study: Energy Demand Prediction of the Building Sector</vt:lpstr>
      <vt:lpstr>Case Study: Potential Role of Shale Gas for Energy Transition</vt:lpstr>
      <vt:lpstr>Case Study: Behavioral Attributes in Light Duty Vehicle Sector</vt:lpstr>
      <vt:lpstr>Some Statistics: Bibliometrix</vt:lpstr>
      <vt:lpstr>Some statistics: LitsearchR</vt:lpstr>
      <vt:lpstr>Quiz #3 (Take-home)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Enerji Arz Stratejilerinin ve Genel Çevresel Etkilerinin Modellenmesi (MESSAGE)</dc:title>
  <dc:creator>Görkem Güngör</dc:creator>
  <cp:lastModifiedBy>Görkem Güngör</cp:lastModifiedBy>
  <cp:revision>361</cp:revision>
  <dcterms:created xsi:type="dcterms:W3CDTF">2021-08-19T05:48:26Z</dcterms:created>
  <dcterms:modified xsi:type="dcterms:W3CDTF">2022-12-02T06:19:55Z</dcterms:modified>
</cp:coreProperties>
</file>